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9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8" r:id="rId53"/>
    <p:sldId id="322" r:id="rId54"/>
    <p:sldId id="323" r:id="rId55"/>
    <p:sldId id="324" r:id="rId56"/>
    <p:sldId id="325" r:id="rId57"/>
    <p:sldId id="326" r:id="rId58"/>
    <p:sldId id="327" r:id="rId59"/>
    <p:sldId id="329" r:id="rId60"/>
    <p:sldId id="330" r:id="rId61"/>
    <p:sldId id="331" r:id="rId62"/>
    <p:sldId id="332" r:id="rId63"/>
    <p:sldId id="333" r:id="rId64"/>
    <p:sldId id="334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93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32FB-8945-4DC5-81E1-690BC67DCB10}" type="datetimeFigureOut">
              <a:rPr lang="pl-PL" smtClean="0"/>
              <a:t>10.04.2020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B22FF-383B-452C-974A-9A4B2D8F54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09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690B55-3F63-4FD9-B81B-6C5C03D8AF66}" type="slidenum">
              <a:rPr lang="pl-PL" altLang="pl-PL"/>
              <a:pPr algn="r" eaLnBrk="1" hangingPunct="1">
                <a:spcBef>
                  <a:spcPct val="0"/>
                </a:spcBef>
              </a:pPr>
              <a:t>30</a:t>
            </a:fld>
            <a:endParaRPr lang="pl-PL" altLang="pl-PL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1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ECB6B3-247C-4432-8E28-044879CFCF12}" type="slidenum">
              <a:rPr lang="pl-PL" altLang="pl-PL"/>
              <a:pPr algn="r" eaLnBrk="1" hangingPunct="1">
                <a:spcBef>
                  <a:spcPct val="0"/>
                </a:spcBef>
              </a:pPr>
              <a:t>31</a:t>
            </a:fld>
            <a:endParaRPr lang="pl-PL" altLang="pl-PL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5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D05254-1B6B-4765-A5C8-E29EC73757A8}" type="slidenum">
              <a:rPr lang="pl-PL" altLang="pl-PL"/>
              <a:pPr algn="r" eaLnBrk="1" hangingPunct="1">
                <a:spcBef>
                  <a:spcPct val="0"/>
                </a:spcBef>
              </a:pPr>
              <a:t>36</a:t>
            </a:fld>
            <a:endParaRPr lang="pl-PL" altLang="pl-PL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45135BF-3149-423D-8BF2-68B18D9B0041}" type="datetime1">
              <a:rPr lang="pl-PL" smtClean="0"/>
              <a:t>10.04.2020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DD90-5F21-425B-B2E4-40E210E741A2}" type="datetime1">
              <a:rPr lang="pl-PL" smtClean="0"/>
              <a:t>10.04.2020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5C5A-72E1-4494-A16A-8039C4325E6C}" type="datetime1">
              <a:rPr lang="pl-PL" smtClean="0"/>
              <a:t>10.04.2020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8A2CE-7520-44A0-926B-CFB8AAFED97D}" type="datetime1">
              <a:rPr lang="pl-PL" smtClean="0"/>
              <a:t>10.04.2020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BE4D-7F6E-4B5D-94DB-3A8F822A4982}" type="datetime1">
              <a:rPr lang="pl-PL" smtClean="0"/>
              <a:t>10.04.2020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28D7-1721-429A-A906-3577247679EA}" type="datetime1">
              <a:rPr lang="pl-PL" smtClean="0"/>
              <a:t>10.04.2020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B24CB-C5DA-45AC-9C19-411895CCED8B}" type="datetime1">
              <a:rPr lang="pl-PL" smtClean="0"/>
              <a:t>10.04.2020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D07D-9355-4939-83A3-0C85D7F845BE}" type="datetime1">
              <a:rPr lang="pl-PL" smtClean="0"/>
              <a:t>10.04.2020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8D2D-1183-46A9-99CF-0D36A80996C4}" type="datetime1">
              <a:rPr lang="pl-PL" smtClean="0"/>
              <a:t>10.04.2020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988A-1C74-440F-BC8E-E8749C9E01F5}" type="datetime1">
              <a:rPr lang="pl-PL" smtClean="0"/>
              <a:t>10.04.2020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C030-89EB-4380-9593-A49F41E05273}" type="datetime1">
              <a:rPr lang="pl-PL" smtClean="0"/>
              <a:t>10.04.2020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4A1BC85-11AB-4667-929A-00C0AA3A6695}" type="datetime1">
              <a:rPr lang="pl-PL" smtClean="0"/>
              <a:t>10.04.2020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2960CDB-BB5C-4047-90F5-636499A6889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Oswoić stres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Czyli, jak przejąć kontrolę nad dżinnem z butelki…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3163416" cy="3163416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5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mobilizacja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3168468" cy="3508977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Zajmuje około 2 sekund</a:t>
            </a:r>
          </a:p>
          <a:p>
            <a:pPr lvl="1"/>
            <a:r>
              <a:rPr lang="pl-PL" dirty="0" smtClean="0"/>
              <a:t>Czynnik stresowy</a:t>
            </a:r>
          </a:p>
          <a:p>
            <a:pPr lvl="1"/>
            <a:r>
              <a:rPr lang="pl-PL" dirty="0" smtClean="0"/>
              <a:t>Dopamina</a:t>
            </a:r>
          </a:p>
          <a:p>
            <a:pPr lvl="1"/>
            <a:r>
              <a:rPr lang="pl-PL" dirty="0" smtClean="0"/>
              <a:t>Przysadka mózgowa</a:t>
            </a:r>
          </a:p>
          <a:p>
            <a:pPr lvl="1"/>
            <a:r>
              <a:rPr lang="pl-PL" dirty="0"/>
              <a:t>N</a:t>
            </a:r>
            <a:r>
              <a:rPr lang="pl-PL" dirty="0" smtClean="0"/>
              <a:t>adnercza</a:t>
            </a:r>
          </a:p>
          <a:p>
            <a:pPr lvl="1"/>
            <a:r>
              <a:rPr lang="pl-PL" dirty="0" smtClean="0">
                <a:sym typeface="Wingdings" panose="05000000000000000000" pitchFamily="2" charset="2"/>
              </a:rPr>
              <a:t>Adrenalina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Reakcja niezależna od woli!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45432"/>
            <a:ext cx="4032448" cy="3024336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6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286250" cy="28479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mobilizacja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3" y="1543108"/>
            <a:ext cx="4248471" cy="4550188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Chłodzenie(pot)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Wzrost objętości krwi w mięśniach i sercu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Przyspieszenie pracy serca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Przyspieszenie oddechu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Ustaje praca układu trawiennego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Wzrost ciśnienia krwi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Wzrost krzepliwości </a:t>
            </a:r>
          </a:p>
          <a:p>
            <a:pPr marL="68580" indent="0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krwi</a:t>
            </a:r>
          </a:p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772816"/>
            <a:ext cx="3751373" cy="211162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Mobilizacja 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5616740" cy="3508977"/>
          </a:xfrm>
        </p:spPr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Wzrost ilości cukru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Szeroko otwarte oczy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Rozszerzenie źrenic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Ograniczenie przepływu krwi przez mózg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Świadomość „tunelowa”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Wyłączenie układu odpornościowego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8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Akcja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276872"/>
            <a:ext cx="3240475" cy="3508977"/>
          </a:xfrm>
        </p:spPr>
        <p:txBody>
          <a:bodyPr/>
          <a:lstStyle/>
          <a:p>
            <a:pPr marL="68580" indent="0">
              <a:buNone/>
            </a:pPr>
            <a:r>
              <a:rPr lang="pl-PL" dirty="0" smtClean="0"/>
              <a:t>Jest uwolnieniem zmagazynowanej energii, zgodnie z zasadą; </a:t>
            </a:r>
          </a:p>
          <a:p>
            <a:pPr marL="6858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Walcz</a:t>
            </a:r>
          </a:p>
          <a:p>
            <a:pPr marL="68580" indent="0">
              <a:buNone/>
            </a:pPr>
            <a:r>
              <a:rPr lang="pl-PL" b="1" dirty="0">
                <a:solidFill>
                  <a:srgbClr val="FF0000"/>
                </a:solidFill>
              </a:rPr>
              <a:t>a</a:t>
            </a:r>
            <a:r>
              <a:rPr lang="pl-PL" b="1" dirty="0" smtClean="0">
                <a:solidFill>
                  <a:srgbClr val="FF0000"/>
                </a:solidFill>
              </a:rPr>
              <a:t>lbo uciekaj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1122"/>
          <a:stretch/>
        </p:blipFill>
        <p:spPr bwMode="auto">
          <a:xfrm>
            <a:off x="4296229" y="2492896"/>
            <a:ext cx="3831772" cy="37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r>
              <a:rPr lang="pl-PL" dirty="0" smtClean="0"/>
              <a:t>regeneracja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05499"/>
            <a:ext cx="6192688" cy="4464496"/>
          </a:xfrm>
        </p:spPr>
        <p:txBody>
          <a:bodyPr>
            <a:normAutofit/>
          </a:bodyPr>
          <a:lstStyle/>
          <a:p>
            <a:r>
              <a:rPr lang="pl-PL" dirty="0" smtClean="0"/>
              <a:t>Włącza się </a:t>
            </a:r>
            <a:r>
              <a:rPr lang="pl-PL" u="sng" dirty="0" smtClean="0"/>
              <a:t>samoczynnie, </a:t>
            </a:r>
            <a:r>
              <a:rPr lang="pl-PL" dirty="0" smtClean="0"/>
              <a:t>gdy:</a:t>
            </a:r>
          </a:p>
          <a:p>
            <a:pPr lvl="1"/>
            <a:r>
              <a:rPr lang="pl-PL" dirty="0" smtClean="0"/>
              <a:t>Zostaje spalona adrenalina</a:t>
            </a:r>
          </a:p>
          <a:p>
            <a:pPr lvl="1"/>
            <a:r>
              <a:rPr lang="pl-PL" dirty="0" smtClean="0"/>
              <a:t>Poziom cukru normalizuje się</a:t>
            </a:r>
          </a:p>
          <a:p>
            <a:pPr lvl="1"/>
            <a:r>
              <a:rPr lang="pl-PL" dirty="0" smtClean="0"/>
              <a:t>Dzięki pracy mięśni powstaną endorfiny (rozluźnienie mięśni szkieletowych i gładkich)</a:t>
            </a:r>
          </a:p>
          <a:p>
            <a:pPr lvl="1"/>
            <a:r>
              <a:rPr lang="pl-PL" dirty="0" smtClean="0"/>
              <a:t>Zostanie podsumowany „bilans strat”</a:t>
            </a:r>
          </a:p>
          <a:p>
            <a:pPr lvl="1"/>
            <a:r>
              <a:rPr lang="pl-PL" dirty="0" smtClean="0"/>
              <a:t>Powstanie możliwość regeneracji, szczególnie spokojny sen.</a:t>
            </a:r>
          </a:p>
          <a:p>
            <a:pPr lvl="1"/>
            <a:r>
              <a:rPr lang="pl-PL" dirty="0" smtClean="0"/>
              <a:t>Wyciszy się umysł</a:t>
            </a:r>
          </a:p>
          <a:p>
            <a:pPr lvl="1"/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Janusz Wyrwalski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3507"/>
            <a:ext cx="2664296" cy="188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Warunek regeneracji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2808428" cy="3508977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Zmęczenie</a:t>
            </a:r>
            <a:r>
              <a:rPr lang="pl-PL" dirty="0" smtClean="0"/>
              <a:t> </a:t>
            </a:r>
            <a:r>
              <a:rPr lang="pl-PL" b="1" dirty="0" smtClean="0"/>
              <a:t>fizyczne</a:t>
            </a:r>
          </a:p>
          <a:p>
            <a:r>
              <a:rPr lang="pl-PL" dirty="0" smtClean="0">
                <a:solidFill>
                  <a:srgbClr val="7030A0"/>
                </a:solidFill>
              </a:rPr>
              <a:t>Uspokojenie </a:t>
            </a:r>
            <a:r>
              <a:rPr lang="pl-PL" b="1" dirty="0" smtClean="0"/>
              <a:t>umysłu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" name="Picture 2" descr="C:\Users\Tytus\Downloads\apricot-flover-1373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5216214" cy="34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Ostry stres=odświeżenie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7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884163"/>
            <a:ext cx="7024744" cy="1143000"/>
          </a:xfrm>
        </p:spPr>
        <p:txBody>
          <a:bodyPr/>
          <a:lstStyle/>
          <a:p>
            <a:r>
              <a:rPr lang="pl-PL" dirty="0" smtClean="0"/>
              <a:t>Zatrzymana energia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3384492" cy="3508977"/>
          </a:xfrm>
        </p:spPr>
        <p:txBody>
          <a:bodyPr/>
          <a:lstStyle/>
          <a:p>
            <a:r>
              <a:rPr lang="pl-PL" dirty="0" smtClean="0"/>
              <a:t>Energia trafia do środka ciała</a:t>
            </a:r>
          </a:p>
          <a:p>
            <a:r>
              <a:rPr lang="pl-PL" dirty="0" smtClean="0"/>
              <a:t>Sztywność mięśni</a:t>
            </a:r>
          </a:p>
          <a:p>
            <a:r>
              <a:rPr lang="pl-PL" dirty="0"/>
              <a:t>Niedotlenienie (sztywność mięśni oddechowych)</a:t>
            </a:r>
          </a:p>
          <a:p>
            <a:r>
              <a:rPr lang="pl-PL" dirty="0" smtClean="0"/>
              <a:t>Uszkodzenie stawów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2877630" cy="38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9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Zatrzymana energia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4536620" cy="3508977"/>
          </a:xfrm>
        </p:spPr>
        <p:txBody>
          <a:bodyPr/>
          <a:lstStyle/>
          <a:p>
            <a:r>
              <a:rPr lang="pl-PL" dirty="0" smtClean="0"/>
              <a:t>Wysychanie oka</a:t>
            </a:r>
          </a:p>
          <a:p>
            <a:r>
              <a:rPr lang="pl-PL" dirty="0" smtClean="0"/>
              <a:t>Problemy z krążeniem krwi:</a:t>
            </a:r>
          </a:p>
          <a:p>
            <a:pPr lvl="1"/>
            <a:r>
              <a:rPr lang="pl-PL" dirty="0" smtClean="0"/>
              <a:t>Zaburzenia trawienia </a:t>
            </a:r>
          </a:p>
          <a:p>
            <a:pPr lvl="1"/>
            <a:r>
              <a:rPr lang="pl-PL" dirty="0" smtClean="0"/>
              <a:t>Zaburzenia wydalania</a:t>
            </a:r>
          </a:p>
          <a:p>
            <a:pPr lvl="1"/>
            <a:r>
              <a:rPr lang="pl-PL" dirty="0" smtClean="0"/>
              <a:t>Problemy z libido</a:t>
            </a:r>
          </a:p>
          <a:p>
            <a:pPr lvl="1"/>
            <a:r>
              <a:rPr lang="pl-PL" dirty="0" smtClean="0"/>
              <a:t>Hemoroidy</a:t>
            </a:r>
          </a:p>
          <a:p>
            <a:pPr lvl="1"/>
            <a:r>
              <a:rPr lang="pl-PL" dirty="0" smtClean="0"/>
              <a:t>Zaburzenia pamięci</a:t>
            </a:r>
          </a:p>
          <a:p>
            <a:pPr lvl="1"/>
            <a:r>
              <a:rPr lang="pl-PL" dirty="0" smtClean="0"/>
              <a:t>Spadek inteligencji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742988" cy="248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Zatrzymana energia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Podwyższony poziom cukru:</a:t>
            </a:r>
          </a:p>
          <a:p>
            <a:pPr lvl="1"/>
            <a:r>
              <a:rPr lang="pl-PL" dirty="0" smtClean="0"/>
              <a:t>Niezdolność do koncentracji</a:t>
            </a:r>
          </a:p>
          <a:p>
            <a:pPr lvl="1"/>
            <a:r>
              <a:rPr lang="pl-PL" dirty="0" smtClean="0"/>
              <a:t>Pobudzenie</a:t>
            </a:r>
          </a:p>
          <a:p>
            <a:pPr lvl="1"/>
            <a:r>
              <a:rPr lang="pl-PL" dirty="0" smtClean="0"/>
              <a:t>Silne znużenie</a:t>
            </a:r>
          </a:p>
          <a:p>
            <a:r>
              <a:rPr lang="pl-PL" dirty="0" smtClean="0"/>
              <a:t>Łatwość zapadania </a:t>
            </a:r>
          </a:p>
          <a:p>
            <a:pPr marL="68580" indent="0">
              <a:buNone/>
            </a:pPr>
            <a:r>
              <a:rPr lang="pl-PL" dirty="0" smtClean="0"/>
              <a:t>na infekcje</a:t>
            </a:r>
          </a:p>
          <a:p>
            <a:r>
              <a:rPr lang="pl-PL" dirty="0" smtClean="0"/>
              <a:t>Zaburzenia snu</a:t>
            </a:r>
          </a:p>
          <a:p>
            <a:r>
              <a:rPr lang="pl-PL" dirty="0" smtClean="0"/>
              <a:t>Zakwaszenie organizmu;</a:t>
            </a:r>
          </a:p>
          <a:p>
            <a:pPr lvl="1"/>
            <a:r>
              <a:rPr lang="pl-PL" dirty="0" smtClean="0"/>
              <a:t>Odwapnienie</a:t>
            </a:r>
          </a:p>
          <a:p>
            <a:pPr lvl="1"/>
            <a:r>
              <a:rPr lang="pl-PL" dirty="0" smtClean="0"/>
              <a:t>Utrata jędrności skóry, włosów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33" y="2924944"/>
            <a:ext cx="3131840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3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Współczesny świat…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6491233" cy="3878579"/>
          </a:xfrm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31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3475989" cy="208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187624" y="980728"/>
            <a:ext cx="6637468" cy="172211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Regeneracja organizmu jest możliwa </a:t>
            </a:r>
            <a:r>
              <a:rPr lang="pl-PL" b="1" u="sng" dirty="0" smtClean="0"/>
              <a:t>tylko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>
                <a:solidFill>
                  <a:srgbClr val="C00000"/>
                </a:solidFill>
              </a:rPr>
              <a:t>po odreagowaniu!!!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1259632" y="2852936"/>
            <a:ext cx="3744416" cy="152041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Układ nerwowy sympatyczny rządzi wyłącznie mobilizacją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Układ nerwowy parasympatyczny rządzi wyłącznie regeneracją</a:t>
            </a:r>
            <a:endParaRPr lang="pl-PL" sz="2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Janusz Wyrwalski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87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024744" cy="1143000"/>
          </a:xfrm>
        </p:spPr>
        <p:txBody>
          <a:bodyPr/>
          <a:lstStyle/>
          <a:p>
            <a:r>
              <a:rPr lang="pl-PL" dirty="0" smtClean="0"/>
              <a:t>Pętla implozji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556792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pl-PL" dirty="0" smtClean="0"/>
              <a:t>Stałe pogarszanie zdrowia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868144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3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Wypalenie organizmu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Brak energii</a:t>
            </a:r>
          </a:p>
          <a:p>
            <a:r>
              <a:rPr lang="pl-PL" dirty="0" smtClean="0"/>
              <a:t>Stan rezygnacji</a:t>
            </a:r>
          </a:p>
          <a:p>
            <a:r>
              <a:rPr lang="pl-PL" dirty="0" smtClean="0"/>
              <a:t>Apatia</a:t>
            </a:r>
          </a:p>
          <a:p>
            <a:r>
              <a:rPr lang="pl-PL" dirty="0" smtClean="0"/>
              <a:t>Depresja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4755582" cy="315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30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431374" cy="345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8 razy 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Odreagowanie</a:t>
            </a:r>
          </a:p>
          <a:p>
            <a:r>
              <a:rPr lang="pl-PL" dirty="0" smtClean="0"/>
              <a:t>Oparcie w sobie</a:t>
            </a:r>
          </a:p>
          <a:p>
            <a:r>
              <a:rPr lang="pl-PL" dirty="0" smtClean="0"/>
              <a:t>Oddychanie w stresie</a:t>
            </a:r>
          </a:p>
          <a:p>
            <a:r>
              <a:rPr lang="pl-PL" dirty="0" smtClean="0"/>
              <a:t>Obecność</a:t>
            </a:r>
          </a:p>
          <a:p>
            <a:r>
              <a:rPr lang="pl-PL" dirty="0" smtClean="0"/>
              <a:t>Odmawianie i odpuszczanie</a:t>
            </a:r>
          </a:p>
          <a:p>
            <a:r>
              <a:rPr lang="pl-PL" dirty="0" smtClean="0"/>
              <a:t>Odżywianie się</a:t>
            </a:r>
          </a:p>
          <a:p>
            <a:r>
              <a:rPr lang="pl-PL" dirty="0" smtClean="0"/>
              <a:t>Opieka nad sobą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65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r>
              <a:rPr lang="pl-PL" dirty="0" smtClean="0"/>
              <a:t>odreagowanie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3" y="1788840"/>
            <a:ext cx="6777317" cy="936104"/>
          </a:xfrm>
        </p:spPr>
        <p:txBody>
          <a:bodyPr/>
          <a:lstStyle/>
          <a:p>
            <a:pPr marL="68580" indent="0">
              <a:buNone/>
            </a:pP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Ruch jest </a:t>
            </a:r>
            <a:r>
              <a:rPr lang="pl-PL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jedyną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skuteczną metodą wygaszania reakcji mobilizacji stresowej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7832"/>
            <a:ext cx="4029828" cy="311635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87623" y="2708920"/>
            <a:ext cx="2520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Najlepsze dla organizmu jest odreagowanie natychmiastowe</a:t>
            </a:r>
            <a:endParaRPr lang="pl-PL" sz="20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87623" y="4149080"/>
            <a:ext cx="20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Najpóźniej tego samego dnia około 2-3 godzin przed snem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05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odreagowanie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1" y="2348880"/>
            <a:ext cx="4032448" cy="3508977"/>
          </a:xfrm>
        </p:spPr>
        <p:txBody>
          <a:bodyPr/>
          <a:lstStyle/>
          <a:p>
            <a:r>
              <a:rPr lang="pl-PL" dirty="0" smtClean="0"/>
              <a:t>Codziennie powinniśmy zrobić 10 tysięcy kroków</a:t>
            </a:r>
          </a:p>
          <a:p>
            <a:r>
              <a:rPr lang="pl-PL" dirty="0" smtClean="0"/>
              <a:t>Wysiłek maksymalny 20 minut</a:t>
            </a:r>
          </a:p>
          <a:p>
            <a:r>
              <a:rPr lang="pl-PL" dirty="0" smtClean="0"/>
              <a:t>Warto wykorzystać schody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0928"/>
            <a:ext cx="3347687" cy="25099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98983"/>
            <a:ext cx="3377999" cy="2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8" y="3356992"/>
            <a:ext cx="3803915" cy="285293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1143000"/>
          </a:xfrm>
        </p:spPr>
        <p:txBody>
          <a:bodyPr/>
          <a:lstStyle/>
          <a:p>
            <a:r>
              <a:rPr lang="pl-PL" dirty="0" smtClean="0"/>
              <a:t>Oparcie w sobie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988841"/>
            <a:ext cx="6777317" cy="1872208"/>
          </a:xfrm>
        </p:spPr>
        <p:txBody>
          <a:bodyPr/>
          <a:lstStyle/>
          <a:p>
            <a:r>
              <a:rPr lang="pl-PL" b="1" dirty="0" smtClean="0"/>
              <a:t>Dobra świadomość ciała</a:t>
            </a:r>
          </a:p>
          <a:p>
            <a:pPr lvl="1"/>
            <a:r>
              <a:rPr lang="pl-PL" dirty="0" smtClean="0"/>
              <a:t>Niedopuszczenie do przeciążenia</a:t>
            </a:r>
          </a:p>
          <a:p>
            <a:pPr lvl="1"/>
            <a:r>
              <a:rPr lang="pl-PL" dirty="0" smtClean="0"/>
              <a:t>Lepszy odbiór sygnałów z zewnątrz</a:t>
            </a:r>
          </a:p>
          <a:p>
            <a:pPr lvl="1"/>
            <a:r>
              <a:rPr lang="pl-PL" dirty="0" smtClean="0"/>
              <a:t>Urealnienie działań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32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/>
          <a:lstStyle/>
          <a:p>
            <a:r>
              <a:rPr lang="pl-PL" dirty="0" smtClean="0"/>
              <a:t>obecność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916832"/>
            <a:ext cx="4248471" cy="4104456"/>
          </a:xfrm>
        </p:spPr>
        <p:txBody>
          <a:bodyPr>
            <a:normAutofit/>
          </a:bodyPr>
          <a:lstStyle/>
          <a:p>
            <a:r>
              <a:rPr lang="pl-PL" dirty="0" smtClean="0"/>
              <a:t>Większość reakcji stresowych to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autostres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dirty="0" smtClean="0"/>
              <a:t>Nie wynika z obiektywnej sytuacji</a:t>
            </a:r>
          </a:p>
          <a:p>
            <a:pPr lvl="1"/>
            <a:r>
              <a:rPr lang="pl-PL" dirty="0" smtClean="0"/>
              <a:t>Jest skutkiem nadinterpretacji lub lęku</a:t>
            </a:r>
          </a:p>
          <a:p>
            <a:pPr lvl="1"/>
            <a:r>
              <a:rPr lang="pl-PL" dirty="0" smtClean="0"/>
              <a:t>Często wynika  z głęboko zakorzenionych </a:t>
            </a:r>
            <a:r>
              <a:rPr lang="pl-PL" b="1" dirty="0" smtClean="0"/>
              <a:t>fałszywych</a:t>
            </a:r>
            <a:r>
              <a:rPr lang="pl-PL" dirty="0" smtClean="0"/>
              <a:t> przekonań o sobie lub świecie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99" y="2132856"/>
            <a:ext cx="2935738" cy="21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obecność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Najskuteczniejszą metodą jest zwrócenie uwagi na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i TERAZ</a:t>
            </a:r>
          </a:p>
          <a:p>
            <a:pPr lvl="1"/>
            <a:r>
              <a:rPr lang="pl-PL" dirty="0" smtClean="0"/>
              <a:t>Relaks</a:t>
            </a:r>
          </a:p>
          <a:p>
            <a:pPr lvl="1"/>
            <a:r>
              <a:rPr lang="pl-PL" dirty="0" smtClean="0"/>
              <a:t>Medytacja</a:t>
            </a:r>
          </a:p>
          <a:p>
            <a:pPr marL="365760" lvl="1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0968"/>
            <a:ext cx="4392488" cy="27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 w jednym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2323653"/>
            <a:ext cx="6777317" cy="889324"/>
          </a:xfrm>
        </p:spPr>
        <p:txBody>
          <a:bodyPr/>
          <a:lstStyle/>
          <a:p>
            <a:pPr marL="68580" indent="0">
              <a:buNone/>
            </a:pPr>
            <a:r>
              <a:rPr lang="pl-PL" dirty="0" smtClean="0"/>
              <a:t>Ćwiczeniem, które łączy odreagowanie, oparcie w sobie i obecność jest QIGONG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5084043" cy="25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Rezultat?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80" y="2276873"/>
            <a:ext cx="5440416" cy="362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8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086345"/>
              </p:ext>
            </p:extLst>
          </p:nvPr>
        </p:nvGraphicFramePr>
        <p:xfrm>
          <a:off x="6976269" y="723900"/>
          <a:ext cx="143986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4" imgW="533474" imgH="762106" progId="MS_ClipArt_Gallery.5">
                  <p:embed/>
                </p:oleObj>
              </mc:Choice>
              <mc:Fallback>
                <p:oleObj name="Clip" r:id="rId4" imgW="533474" imgH="762106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6269" y="723900"/>
                        <a:ext cx="143986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3411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 smtClean="0"/>
              <a:t>Choroba wg medycyny Chińskiej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019300"/>
            <a:ext cx="7543800" cy="4321175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Objawy chorobowe to zaburzenie </a:t>
            </a:r>
          </a:p>
          <a:p>
            <a:pPr marL="68580" indent="0" eaLnBrk="1" hangingPunct="1">
              <a:buNone/>
            </a:pPr>
            <a:r>
              <a:rPr lang="pl-PL" altLang="pl-PL" dirty="0" smtClean="0"/>
              <a:t>normalnego przepływu energii</a:t>
            </a:r>
          </a:p>
          <a:p>
            <a:pPr eaLnBrk="1" hangingPunct="1"/>
            <a:r>
              <a:rPr lang="pl-PL" altLang="pl-PL" dirty="0" smtClean="0"/>
              <a:t>Następuje próba odzyskania równowagi przez organizm</a:t>
            </a:r>
          </a:p>
          <a:p>
            <a:pPr eaLnBrk="1" hangingPunct="1"/>
            <a:r>
              <a:rPr lang="pl-PL" altLang="pl-PL" dirty="0" smtClean="0"/>
              <a:t>Manifestacja narządowa to końcowy etap choroby</a:t>
            </a:r>
          </a:p>
          <a:p>
            <a:pPr eaLnBrk="1" hangingPunct="1"/>
            <a:r>
              <a:rPr lang="pl-PL" altLang="pl-PL" dirty="0" smtClean="0"/>
              <a:t>Trzeba odróżniać </a:t>
            </a:r>
            <a:r>
              <a:rPr lang="pl-PL" altLang="pl-PL" b="1" dirty="0" smtClean="0"/>
              <a:t>przyczyny</a:t>
            </a:r>
            <a:r>
              <a:rPr lang="pl-PL" altLang="pl-PL" dirty="0" smtClean="0"/>
              <a:t> od </a:t>
            </a:r>
            <a:r>
              <a:rPr lang="pl-PL" altLang="pl-PL" b="1" dirty="0" smtClean="0">
                <a:solidFill>
                  <a:srgbClr val="FF0000"/>
                </a:solidFill>
              </a:rPr>
              <a:t>skutków</a:t>
            </a:r>
          </a:p>
        </p:txBody>
      </p:sp>
    </p:spTree>
    <p:extLst>
      <p:ext uri="{BB962C8B-B14F-4D97-AF65-F5344CB8AC3E}">
        <p14:creationId xmlns:p14="http://schemas.microsoft.com/office/powerpoint/2010/main" val="16111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07648" y="436245"/>
            <a:ext cx="7467600" cy="76200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Zdrowie?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340768"/>
            <a:ext cx="3581400" cy="5081587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Zdrowie to sprawne funkcjonowanie w systemie, w makro i mikrokosmosie</a:t>
            </a:r>
          </a:p>
          <a:p>
            <a:pPr eaLnBrk="1" hangingPunct="1"/>
            <a:r>
              <a:rPr lang="pl-PL" altLang="pl-PL" dirty="0" smtClean="0"/>
              <a:t>Zdrowie jest równowagą energii </a:t>
            </a:r>
            <a:r>
              <a:rPr lang="pl-PL" altLang="pl-PL" dirty="0" err="1" smtClean="0"/>
              <a:t>yin</a:t>
            </a:r>
            <a:r>
              <a:rPr lang="pl-PL" altLang="pl-PL" dirty="0" smtClean="0"/>
              <a:t> i </a:t>
            </a:r>
            <a:r>
              <a:rPr lang="pl-PL" altLang="pl-PL" dirty="0" err="1" smtClean="0"/>
              <a:t>yang</a:t>
            </a:r>
            <a:r>
              <a:rPr lang="pl-PL" altLang="pl-PL" dirty="0" smtClean="0"/>
              <a:t> (składowych </a:t>
            </a:r>
            <a:r>
              <a:rPr lang="pl-PL" altLang="pl-PL" dirty="0" err="1" smtClean="0"/>
              <a:t>Qi</a:t>
            </a:r>
            <a:r>
              <a:rPr lang="pl-PL" altLang="pl-PL" dirty="0" smtClean="0"/>
              <a:t>)</a:t>
            </a:r>
          </a:p>
          <a:p>
            <a:pPr eaLnBrk="1" hangingPunct="1"/>
            <a:endParaRPr lang="pl-PL" altLang="pl-PL" dirty="0" smtClean="0"/>
          </a:p>
        </p:txBody>
      </p:sp>
      <p:pic>
        <p:nvPicPr>
          <p:cNvPr id="6149" name="Picture 4" descr="C:\Documents and Settings\Janusz\Pulpit\jing-j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48" y="2132806"/>
            <a:ext cx="37306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59628" y="476672"/>
            <a:ext cx="7024744" cy="114300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Leczenie wg. Chińczyków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19922"/>
            <a:ext cx="4343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3200" dirty="0" smtClean="0"/>
              <a:t>Choroba musi wyjść z organizmu na zewnątrz</a:t>
            </a:r>
          </a:p>
          <a:p>
            <a:pPr eaLnBrk="1" hangingPunct="1"/>
            <a:r>
              <a:rPr lang="pl-PL" altLang="pl-PL" sz="3200" dirty="0" smtClean="0"/>
              <a:t>Musi przemieszczać się z góry na dół</a:t>
            </a:r>
          </a:p>
        </p:txBody>
      </p:sp>
      <p:pic>
        <p:nvPicPr>
          <p:cNvPr id="19461" name="Picture 4" descr="C:\Documents and Settings\Janusz\Pulpit\do wykładu\sliwa_owocow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19672"/>
            <a:ext cx="298767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20483" name="Picture 4" descr="j04006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38" y="1492885"/>
            <a:ext cx="3794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9076" y="381000"/>
            <a:ext cx="7024744" cy="114300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Leczenie wg. Chińczyków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97685"/>
            <a:ext cx="4572000" cy="411480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Objawy chorobowe to sposób w jaki organizm wyrzuca chorobę na zewnątrz</a:t>
            </a:r>
          </a:p>
          <a:p>
            <a:pPr eaLnBrk="1" hangingPunct="1"/>
            <a:r>
              <a:rPr lang="pl-PL" altLang="pl-PL" dirty="0" smtClean="0"/>
              <a:t>Tłumienie ich wprowadza ją z powrotem – stan przewlekły</a:t>
            </a: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1695450" y="-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l-PL" altLang="pl-PL" smtClean="0"/>
              <a:t>Zdrowie jest stanem </a:t>
            </a:r>
            <a:r>
              <a:rPr lang="pl-PL" altLang="pl-PL" smtClean="0">
                <a:solidFill>
                  <a:schemeClr val="hlink"/>
                </a:solidFill>
              </a:rPr>
              <a:t>naturalnym</a:t>
            </a:r>
          </a:p>
        </p:txBody>
      </p:sp>
      <p:pic>
        <p:nvPicPr>
          <p:cNvPr id="22532" name="Picture 3" descr="D:\Moje dokumenty\Moje obrazy\Chiny\gui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16138"/>
            <a:ext cx="64008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8844"/>
            <a:ext cx="8208912" cy="526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ytuł 1"/>
          <p:cNvSpPr>
            <a:spLocks noGrp="1"/>
          </p:cNvSpPr>
          <p:nvPr>
            <p:ph type="title"/>
          </p:nvPr>
        </p:nvSpPr>
        <p:spPr>
          <a:xfrm>
            <a:off x="673837" y="218907"/>
            <a:ext cx="7467600" cy="769937"/>
          </a:xfrm>
        </p:spPr>
        <p:txBody>
          <a:bodyPr/>
          <a:lstStyle/>
          <a:p>
            <a:pPr algn="l" eaLnBrk="1" hangingPunct="1"/>
            <a:r>
              <a:rPr lang="pl-PL" altLang="pl-PL" dirty="0" smtClean="0">
                <a:solidFill>
                  <a:srgbClr val="FFCC00"/>
                </a:solidFill>
              </a:rPr>
              <a:t>QI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837" y="1641018"/>
            <a:ext cx="6991995" cy="382617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</a:t>
            </a:r>
            <a:r>
              <a:rPr lang="pl-PL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Jest to energia wypełniająca wszechświat. </a:t>
            </a:r>
          </a:p>
          <a:p>
            <a:pPr eaLnBrk="1" hangingPunct="1">
              <a:defRPr/>
            </a:pPr>
            <a:r>
              <a:rPr lang="pl-PL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Każda osoba, a także zwierzę, roślina, a nawet materia nieożywiona posiada swoje 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własne pole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</a:t>
            </a:r>
            <a:r>
              <a:rPr lang="pl-PL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dążące do stanu stabilności, równowagi zarówno wewnątrz organizmu, jak i w jego relacjach ze światem zewnętrznym</a:t>
            </a:r>
            <a:r>
              <a:rPr lang="pl-PL" sz="2800" b="1" u="sng" dirty="0" smtClean="0">
                <a:solidFill>
                  <a:srgbClr val="FFCC00"/>
                </a:solidFill>
              </a:rPr>
              <a:t>.</a:t>
            </a:r>
          </a:p>
        </p:txBody>
      </p:sp>
      <p:sp>
        <p:nvSpPr>
          <p:cNvPr id="23557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22727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l-PL" altLang="pl-PL" dirty="0" smtClean="0"/>
              <a:t>Skąd pochodzi energia życiowa?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170664"/>
            <a:ext cx="42672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2800" dirty="0" smtClean="0"/>
              <a:t>Od rodziców (TSING) – ograniczona</a:t>
            </a:r>
          </a:p>
          <a:p>
            <a:pPr eaLnBrk="1" hangingPunct="1"/>
            <a:r>
              <a:rPr lang="pl-PL" altLang="pl-PL" sz="2800" dirty="0" smtClean="0"/>
              <a:t>Z pokarmu i wody</a:t>
            </a:r>
          </a:p>
          <a:p>
            <a:pPr eaLnBrk="1" hangingPunct="1"/>
            <a:r>
              <a:rPr lang="pl-PL" altLang="pl-PL" sz="2800" dirty="0" smtClean="0"/>
              <a:t>Z powietrza</a:t>
            </a:r>
          </a:p>
          <a:p>
            <a:pPr eaLnBrk="1" hangingPunct="1"/>
            <a:r>
              <a:rPr lang="pl-PL" altLang="pl-PL" sz="2800" dirty="0" smtClean="0"/>
              <a:t>Z kosmosu</a:t>
            </a:r>
          </a:p>
        </p:txBody>
      </p:sp>
      <p:pic>
        <p:nvPicPr>
          <p:cNvPr id="24581" name="Picture 4" descr="C:\Documents and Settings\Janusz\Dane aplikacji\Microsoft\Media Catalog\Downloaded Clips\cla0\j0401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21" y="1968377"/>
            <a:ext cx="30464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90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76000" y="927437"/>
            <a:ext cx="7467600" cy="762000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Kanały i punkty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896" y="2102485"/>
            <a:ext cx="44958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2800" dirty="0" smtClean="0"/>
              <a:t>Energia przenosi się kanałami zwanymi </a:t>
            </a:r>
            <a:r>
              <a:rPr lang="pl-PL" altLang="pl-PL" sz="2800" dirty="0" err="1" smtClean="0">
                <a:solidFill>
                  <a:srgbClr val="FF3300"/>
                </a:solidFill>
              </a:rPr>
              <a:t>meridanami</a:t>
            </a:r>
            <a:r>
              <a:rPr lang="pl-PL" altLang="pl-PL" sz="2800" dirty="0" smtClean="0"/>
              <a:t> (12)</a:t>
            </a:r>
          </a:p>
          <a:p>
            <a:pPr eaLnBrk="1" hangingPunct="1"/>
            <a:r>
              <a:rPr lang="pl-PL" altLang="pl-PL" sz="2800" dirty="0" smtClean="0"/>
              <a:t>Na </a:t>
            </a:r>
            <a:r>
              <a:rPr lang="pl-PL" altLang="pl-PL" sz="2800" dirty="0" err="1" smtClean="0"/>
              <a:t>meridianach</a:t>
            </a:r>
            <a:r>
              <a:rPr lang="pl-PL" altLang="pl-PL" sz="2800" dirty="0" smtClean="0"/>
              <a:t> znajdują się </a:t>
            </a:r>
            <a:r>
              <a:rPr lang="pl-PL" altLang="pl-PL" sz="2800" dirty="0" smtClean="0">
                <a:solidFill>
                  <a:srgbClr val="FF3300"/>
                </a:solidFill>
              </a:rPr>
              <a:t>punkty</a:t>
            </a:r>
            <a:r>
              <a:rPr lang="pl-PL" altLang="pl-PL" sz="2800" dirty="0" smtClean="0"/>
              <a:t>, którymi energia wchodzi i wychodzi (366)</a:t>
            </a: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9546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7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1043492" y="1140903"/>
            <a:ext cx="7467600" cy="769937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Dan </a:t>
            </a:r>
            <a:r>
              <a:rPr lang="pl-PL" altLang="pl-PL" dirty="0" err="1" smtClean="0"/>
              <a:t>Tian</a:t>
            </a:r>
            <a:endParaRPr lang="pl-PL" altLang="pl-PL" dirty="0" smtClean="0"/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l-PL" altLang="pl-PL" sz="2800" dirty="0" smtClean="0"/>
              <a:t>Energia gromadzi się w </a:t>
            </a:r>
            <a:r>
              <a:rPr lang="pl-PL" altLang="pl-PL" sz="2800" dirty="0" smtClean="0">
                <a:solidFill>
                  <a:srgbClr val="C00000"/>
                </a:solidFill>
              </a:rPr>
              <a:t>zbiornikach</a:t>
            </a:r>
          </a:p>
          <a:p>
            <a:pPr eaLnBrk="1" hangingPunct="1"/>
            <a:r>
              <a:rPr lang="pl-PL" altLang="pl-PL" sz="2800" dirty="0" smtClean="0"/>
              <a:t>Nazwę tę można przetłumaczyć jako „pole eliksiru” (cynobrowe[czerwone]pole)</a:t>
            </a:r>
          </a:p>
          <a:p>
            <a:pPr eaLnBrk="1" hangingPunct="1"/>
            <a:r>
              <a:rPr lang="pl-PL" altLang="pl-PL" sz="2800" dirty="0" smtClean="0"/>
              <a:t>Istnieją 3 zbiorniki; dolny, środkowy i górny</a:t>
            </a:r>
          </a:p>
        </p:txBody>
      </p:sp>
      <p:sp>
        <p:nvSpPr>
          <p:cNvPr id="27652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5800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2700"/>
            <a:ext cx="3922712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ytuł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7467600" cy="769937"/>
          </a:xfrm>
        </p:spPr>
        <p:txBody>
          <a:bodyPr/>
          <a:lstStyle/>
          <a:p>
            <a:pPr algn="l" eaLnBrk="1" hangingPunct="1"/>
            <a:r>
              <a:rPr lang="pl-PL" altLang="pl-PL" smtClean="0"/>
              <a:t>Dan Tian</a:t>
            </a:r>
          </a:p>
        </p:txBody>
      </p:sp>
      <p:sp>
        <p:nvSpPr>
          <p:cNvPr id="28676" name="Symbol zastępczy zawartości 2"/>
          <p:cNvSpPr>
            <a:spLocks noGrp="1"/>
          </p:cNvSpPr>
          <p:nvPr>
            <p:ph idx="1"/>
          </p:nvPr>
        </p:nvSpPr>
        <p:spPr>
          <a:xfrm>
            <a:off x="451124" y="1449119"/>
            <a:ext cx="4919662" cy="4114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pl-PL" altLang="pl-PL" sz="2000" dirty="0" err="1" smtClean="0"/>
              <a:t>Xia</a:t>
            </a:r>
            <a:r>
              <a:rPr lang="pl-PL" altLang="pl-PL" sz="2000" dirty="0" smtClean="0"/>
              <a:t> Dan </a:t>
            </a:r>
            <a:r>
              <a:rPr lang="pl-PL" altLang="pl-PL" sz="2000" dirty="0" err="1" smtClean="0"/>
              <a:t>Tian</a:t>
            </a:r>
            <a:r>
              <a:rPr lang="pl-PL" altLang="pl-PL" sz="2000" dirty="0" smtClean="0"/>
              <a:t>” (Dolny Dan </a:t>
            </a:r>
            <a:r>
              <a:rPr lang="pl-PL" altLang="pl-PL" sz="2000" dirty="0" err="1" smtClean="0"/>
              <a:t>Tian</a:t>
            </a:r>
            <a:r>
              <a:rPr lang="pl-PL" altLang="pl-PL" sz="2000" dirty="0" smtClean="0"/>
              <a:t>). W medycynie chińskiej nosi on nazwę </a:t>
            </a:r>
            <a:r>
              <a:rPr lang="pl-PL" altLang="pl-PL" sz="2000" dirty="0" err="1" smtClean="0"/>
              <a:t>Qihai</a:t>
            </a:r>
            <a:r>
              <a:rPr lang="pl-PL" altLang="pl-PL" sz="2000" dirty="0" smtClean="0"/>
              <a:t>, co oznacza „Ocean </a:t>
            </a:r>
            <a:r>
              <a:rPr lang="pl-PL" altLang="pl-PL" sz="2000" dirty="0" err="1" smtClean="0"/>
              <a:t>Qi</a:t>
            </a:r>
            <a:r>
              <a:rPr lang="pl-PL" altLang="pl-PL" sz="2000" dirty="0" smtClean="0"/>
              <a:t>”. Znajduje się ok. 1-1,5 cala poniżej pępka, w głąb jamy brzusznej</a:t>
            </a:r>
          </a:p>
          <a:p>
            <a:pPr eaLnBrk="1" hangingPunct="1"/>
            <a:r>
              <a:rPr lang="pl-PL" altLang="pl-PL" sz="2000" dirty="0" smtClean="0"/>
              <a:t>Jest on siedzibą </a:t>
            </a:r>
            <a:r>
              <a:rPr lang="pl-PL" altLang="pl-PL" sz="2000" b="1" dirty="0" smtClean="0"/>
              <a:t>Pierwotnej </a:t>
            </a:r>
            <a:r>
              <a:rPr lang="pl-PL" altLang="pl-PL" sz="2000" b="1" dirty="0" err="1" smtClean="0"/>
              <a:t>Qi</a:t>
            </a:r>
            <a:r>
              <a:rPr lang="pl-PL" altLang="pl-PL" sz="2000" b="1" dirty="0" smtClean="0"/>
              <a:t> </a:t>
            </a:r>
            <a:r>
              <a:rPr lang="pl-PL" altLang="pl-PL" sz="2000" dirty="0" smtClean="0"/>
              <a:t>(</a:t>
            </a:r>
            <a:r>
              <a:rPr lang="pl-PL" altLang="pl-PL" sz="2000" dirty="0" err="1" smtClean="0"/>
              <a:t>Yuan</a:t>
            </a:r>
            <a:r>
              <a:rPr lang="pl-PL" altLang="pl-PL" sz="2000" dirty="0" smtClean="0"/>
              <a:t> </a:t>
            </a:r>
            <a:r>
              <a:rPr lang="pl-PL" altLang="pl-PL" sz="2000" dirty="0" err="1" smtClean="0"/>
              <a:t>Qi</a:t>
            </a:r>
            <a:r>
              <a:rPr lang="pl-PL" altLang="pl-PL" sz="2000" dirty="0" smtClean="0"/>
              <a:t>) przekształconej z Pierwotnej Esencji (</a:t>
            </a:r>
            <a:r>
              <a:rPr lang="pl-PL" altLang="pl-PL" sz="2000" dirty="0" err="1" smtClean="0"/>
              <a:t>Yuan</a:t>
            </a:r>
            <a:r>
              <a:rPr lang="pl-PL" altLang="pl-PL" sz="2000" dirty="0" smtClean="0"/>
              <a:t> </a:t>
            </a:r>
            <a:r>
              <a:rPr lang="pl-PL" altLang="pl-PL" sz="2000" dirty="0" err="1" smtClean="0"/>
              <a:t>Jing</a:t>
            </a:r>
            <a:r>
              <a:rPr lang="pl-PL" altLang="pl-PL" sz="2000" dirty="0" smtClean="0"/>
              <a:t>). </a:t>
            </a:r>
          </a:p>
          <a:p>
            <a:pPr eaLnBrk="1" hangingPunct="1"/>
            <a:r>
              <a:rPr lang="pl-PL" altLang="pl-PL" sz="2200" u="sng" dirty="0" smtClean="0"/>
              <a:t>Odpowiada za rozwinięcie </a:t>
            </a:r>
            <a:r>
              <a:rPr lang="pl-PL" altLang="pl-PL" sz="2200" u="sng" dirty="0" smtClean="0">
                <a:solidFill>
                  <a:srgbClr val="C00000"/>
                </a:solidFill>
              </a:rPr>
              <a:t>zdrowia</a:t>
            </a:r>
            <a:r>
              <a:rPr lang="pl-PL" altLang="pl-PL" sz="2200" u="sng" dirty="0" smtClean="0"/>
              <a:t> witalności i mocy ciała fizycznego, zakorzenienie w codzienności i wytrzymałość na trudne sytuacje, instynkt przetrwania, związek z opiekuńczą energią ziemi i harmonię ze światem przyrody;</a:t>
            </a:r>
          </a:p>
        </p:txBody>
      </p:sp>
      <p:sp>
        <p:nvSpPr>
          <p:cNvPr id="28677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26319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Ideał?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92" y="2324100"/>
            <a:ext cx="5442428" cy="3508375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2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38" y="695960"/>
            <a:ext cx="4003675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ytuł 1"/>
          <p:cNvSpPr>
            <a:spLocks noGrp="1"/>
          </p:cNvSpPr>
          <p:nvPr>
            <p:ph type="title"/>
          </p:nvPr>
        </p:nvSpPr>
        <p:spPr>
          <a:xfrm>
            <a:off x="228600" y="982663"/>
            <a:ext cx="7467600" cy="769937"/>
          </a:xfrm>
        </p:spPr>
        <p:txBody>
          <a:bodyPr/>
          <a:lstStyle/>
          <a:p>
            <a:pPr algn="l" eaLnBrk="1" hangingPunct="1"/>
            <a:r>
              <a:rPr lang="pl-PL" altLang="pl-PL" smtClean="0"/>
              <a:t>Dan Tian</a:t>
            </a:r>
          </a:p>
        </p:txBody>
      </p:sp>
      <p:sp>
        <p:nvSpPr>
          <p:cNvPr id="29700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14975"/>
            <a:ext cx="5495925" cy="47005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pl-PL" altLang="pl-PL" sz="2400" dirty="0" smtClean="0"/>
              <a:t>Środkowy Dan </a:t>
            </a:r>
            <a:r>
              <a:rPr lang="pl-PL" altLang="pl-PL" sz="2400" dirty="0" err="1" smtClean="0"/>
              <a:t>Tian</a:t>
            </a:r>
            <a:r>
              <a:rPr lang="pl-PL" altLang="pl-PL" sz="2400" dirty="0" smtClean="0"/>
              <a:t> (</a:t>
            </a:r>
            <a:r>
              <a:rPr lang="pl-PL" altLang="pl-PL" sz="2400" dirty="0" err="1" smtClean="0"/>
              <a:t>Zhong</a:t>
            </a:r>
            <a:r>
              <a:rPr lang="pl-PL" altLang="pl-PL" sz="2400" dirty="0" smtClean="0"/>
              <a:t> Dan </a:t>
            </a:r>
            <a:r>
              <a:rPr lang="pl-PL" altLang="pl-PL" sz="2400" dirty="0" err="1" smtClean="0"/>
              <a:t>Tian</a:t>
            </a:r>
            <a:r>
              <a:rPr lang="pl-PL" altLang="pl-PL" sz="2400" dirty="0" smtClean="0"/>
              <a:t>). Znajduje się on w środku klatki piersiowej. a </a:t>
            </a:r>
          </a:p>
          <a:p>
            <a:pPr eaLnBrk="1" hangingPunct="1"/>
            <a:r>
              <a:rPr lang="pl-PL" altLang="pl-PL" sz="2400" dirty="0" smtClean="0"/>
              <a:t>Jest to ośrodek, w którym wytwarzana i magazynowana jest </a:t>
            </a:r>
            <a:r>
              <a:rPr lang="pl-PL" altLang="pl-PL" sz="2400" dirty="0" err="1" smtClean="0"/>
              <a:t>Pourodzeniowa</a:t>
            </a:r>
            <a:r>
              <a:rPr lang="pl-PL" altLang="pl-PL" sz="2400" dirty="0" smtClean="0"/>
              <a:t> </a:t>
            </a:r>
            <a:r>
              <a:rPr lang="pl-PL" altLang="pl-PL" sz="2400" dirty="0" err="1" smtClean="0"/>
              <a:t>Qi</a:t>
            </a:r>
            <a:r>
              <a:rPr lang="pl-PL" altLang="pl-PL" sz="2400" dirty="0" smtClean="0"/>
              <a:t>.  </a:t>
            </a:r>
          </a:p>
          <a:p>
            <a:pPr eaLnBrk="1" hangingPunct="1"/>
            <a:r>
              <a:rPr lang="pl-PL" altLang="pl-PL" sz="2400" dirty="0" smtClean="0"/>
              <a:t>Jest energią, która została przekształcona z </a:t>
            </a:r>
            <a:r>
              <a:rPr lang="pl-PL" altLang="pl-PL" sz="2400" b="1" dirty="0" err="1" smtClean="0"/>
              <a:t>Jing</a:t>
            </a:r>
            <a:r>
              <a:rPr lang="pl-PL" altLang="pl-PL" sz="2400" dirty="0" smtClean="0"/>
              <a:t> (esencji) pochodzącej z pożywienia i powietrza. </a:t>
            </a:r>
          </a:p>
          <a:p>
            <a:pPr eaLnBrk="1" hangingPunct="1"/>
            <a:r>
              <a:rPr lang="pl-PL" altLang="pl-PL" sz="2400" dirty="0" smtClean="0"/>
              <a:t>Odpowiada za dojrzałość psychologiczną, dojrzałość duszy;</a:t>
            </a:r>
          </a:p>
        </p:txBody>
      </p:sp>
      <p:sp>
        <p:nvSpPr>
          <p:cNvPr id="29701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2279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1497"/>
            <a:ext cx="3976687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ytuł 1"/>
          <p:cNvSpPr>
            <a:spLocks noGrp="1"/>
          </p:cNvSpPr>
          <p:nvPr>
            <p:ph type="title"/>
          </p:nvPr>
        </p:nvSpPr>
        <p:spPr>
          <a:xfrm>
            <a:off x="907648" y="976314"/>
            <a:ext cx="7467600" cy="769937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Dan </a:t>
            </a:r>
            <a:r>
              <a:rPr lang="pl-PL" altLang="pl-PL" dirty="0" err="1" smtClean="0"/>
              <a:t>Tian</a:t>
            </a:r>
            <a:endParaRPr lang="pl-PL" altLang="pl-PL" dirty="0" smtClean="0"/>
          </a:p>
        </p:txBody>
      </p:sp>
      <p:sp>
        <p:nvSpPr>
          <p:cNvPr id="30724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46251"/>
            <a:ext cx="4991100" cy="45370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nl-NL" altLang="pl-PL" sz="2200" dirty="0" smtClean="0"/>
              <a:t>Górny Dan Tian (Shang Dan Tian)</a:t>
            </a:r>
            <a:r>
              <a:rPr lang="pl-PL" altLang="pl-PL" sz="2200" dirty="0" smtClean="0"/>
              <a:t> znajduje się w głowie pomiędzy brwiami, podobnie jak tzw. trzecie oko, z tym że traktuje się go, że leży na kanale centralnym, czyli jakby bardziej wewnątrz głowy, pomiędzy punktem między brwiami a potylicą </a:t>
            </a:r>
          </a:p>
          <a:p>
            <a:pPr eaLnBrk="1" hangingPunct="1"/>
            <a:r>
              <a:rPr lang="pl-PL" altLang="pl-PL" sz="2200" dirty="0" smtClean="0"/>
              <a:t>Zapewnia  związek z Niebem, z wiecznością ponadczasowością, zrozumienie zasad rządzących życiem i wszechświatem, harmonię z Wiecznym Tao.</a:t>
            </a:r>
          </a:p>
        </p:txBody>
      </p:sp>
      <p:sp>
        <p:nvSpPr>
          <p:cNvPr id="30725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9500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827584" y="955039"/>
            <a:ext cx="7467600" cy="769937"/>
          </a:xfrm>
        </p:spPr>
        <p:txBody>
          <a:bodyPr/>
          <a:lstStyle/>
          <a:p>
            <a:r>
              <a:rPr lang="pl-PL" altLang="pl-PL" dirty="0" err="1" smtClean="0"/>
              <a:t>Meridiany</a:t>
            </a:r>
            <a:endParaRPr lang="pl-PL" altLang="pl-PL" dirty="0" smtClean="0"/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276872"/>
            <a:ext cx="5351463" cy="4114800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12 kanałów zwykłych</a:t>
            </a:r>
          </a:p>
          <a:p>
            <a:r>
              <a:rPr lang="pl-PL" altLang="pl-PL" sz="2800" dirty="0" smtClean="0"/>
              <a:t>8 nadzwyczajnych </a:t>
            </a:r>
          </a:p>
          <a:p>
            <a:pPr marL="68580" indent="0">
              <a:buNone/>
            </a:pPr>
            <a:r>
              <a:rPr lang="pl-PL" altLang="pl-PL" sz="2800" dirty="0" smtClean="0"/>
              <a:t>(cudownych)</a:t>
            </a:r>
          </a:p>
          <a:p>
            <a:r>
              <a:rPr lang="pl-PL" altLang="pl-PL" sz="2800" dirty="0" smtClean="0"/>
              <a:t>Liczne odgałęzienia</a:t>
            </a:r>
          </a:p>
        </p:txBody>
      </p:sp>
      <p:sp>
        <p:nvSpPr>
          <p:cNvPr id="31748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31749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94" y="1367631"/>
            <a:ext cx="293052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3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676000" y="962915"/>
            <a:ext cx="7467600" cy="769937"/>
          </a:xfrm>
        </p:spPr>
        <p:txBody>
          <a:bodyPr/>
          <a:lstStyle/>
          <a:p>
            <a:r>
              <a:rPr lang="pl-PL" altLang="pl-PL" dirty="0" err="1" smtClean="0"/>
              <a:t>Dumai</a:t>
            </a:r>
            <a:r>
              <a:rPr lang="pl-PL" altLang="pl-PL" dirty="0" smtClean="0"/>
              <a:t> </a:t>
            </a:r>
          </a:p>
        </p:txBody>
      </p:sp>
      <p:sp>
        <p:nvSpPr>
          <p:cNvPr id="32771" name="Symbol zastępczy zawartości 2"/>
          <p:cNvSpPr>
            <a:spLocks noGrp="1"/>
          </p:cNvSpPr>
          <p:nvPr>
            <p:ph idx="1"/>
          </p:nvPr>
        </p:nvSpPr>
        <p:spPr>
          <a:xfrm>
            <a:off x="547310" y="2093713"/>
            <a:ext cx="4127500" cy="4114800"/>
          </a:xfrm>
        </p:spPr>
        <p:txBody>
          <a:bodyPr/>
          <a:lstStyle/>
          <a:p>
            <a:r>
              <a:rPr lang="pl-PL" altLang="pl-PL" sz="2800" dirty="0" smtClean="0"/>
              <a:t>Główny kanał męski</a:t>
            </a:r>
          </a:p>
          <a:p>
            <a:r>
              <a:rPr lang="pl-PL" altLang="pl-PL" sz="2800" dirty="0" smtClean="0"/>
              <a:t>Biegnie w głębi cała z tyłu </a:t>
            </a:r>
          </a:p>
          <a:p>
            <a:r>
              <a:rPr lang="pl-PL" altLang="pl-PL" sz="2800" dirty="0" smtClean="0"/>
              <a:t>Zawiaduje energią </a:t>
            </a:r>
            <a:r>
              <a:rPr lang="pl-PL" altLang="pl-PL" sz="2800" b="1" dirty="0" err="1" smtClean="0">
                <a:solidFill>
                  <a:srgbClr val="FF0000"/>
                </a:solidFill>
              </a:rPr>
              <a:t>yang</a:t>
            </a:r>
            <a:endParaRPr lang="pl-PL" altLang="pl-PL" sz="2800" b="1" dirty="0" smtClean="0">
              <a:solidFill>
                <a:srgbClr val="FF0000"/>
              </a:solidFill>
            </a:endParaRPr>
          </a:p>
          <a:p>
            <a:endParaRPr lang="pl-PL" altLang="pl-PL" dirty="0" smtClean="0"/>
          </a:p>
        </p:txBody>
      </p:sp>
      <p:sp>
        <p:nvSpPr>
          <p:cNvPr id="32772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32773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36" y="1752600"/>
            <a:ext cx="28987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4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>
          <a:xfrm>
            <a:off x="676000" y="980728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Ren mai</a:t>
            </a:r>
          </a:p>
        </p:txBody>
      </p:sp>
      <p:sp>
        <p:nvSpPr>
          <p:cNvPr id="33795" name="Symbol zastępczy zawartości 2"/>
          <p:cNvSpPr>
            <a:spLocks noGrp="1"/>
          </p:cNvSpPr>
          <p:nvPr>
            <p:ph idx="1"/>
          </p:nvPr>
        </p:nvSpPr>
        <p:spPr>
          <a:xfrm>
            <a:off x="676000" y="1919922"/>
            <a:ext cx="4703763" cy="4114800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Główny kanał żeński</a:t>
            </a:r>
          </a:p>
          <a:p>
            <a:r>
              <a:rPr lang="pl-PL" altLang="pl-PL" sz="2800" dirty="0" smtClean="0"/>
              <a:t>Zawiaduje energią </a:t>
            </a:r>
            <a:r>
              <a:rPr lang="pl-PL" altLang="pl-PL" sz="2800" dirty="0" err="1" smtClean="0"/>
              <a:t>yin</a:t>
            </a:r>
            <a:endParaRPr lang="pl-PL" altLang="pl-PL" sz="2800" dirty="0" smtClean="0"/>
          </a:p>
          <a:p>
            <a:r>
              <a:rPr lang="pl-PL" altLang="pl-PL" sz="2800" dirty="0" smtClean="0"/>
              <a:t>Biegnie z przodu ciała, </a:t>
            </a:r>
          </a:p>
          <a:p>
            <a:pPr marL="68580" indent="0">
              <a:buNone/>
            </a:pPr>
            <a:r>
              <a:rPr lang="pl-PL" altLang="pl-PL" sz="2800" dirty="0" smtClean="0"/>
              <a:t>bliżej powierzchni</a:t>
            </a:r>
          </a:p>
        </p:txBody>
      </p:sp>
      <p:sp>
        <p:nvSpPr>
          <p:cNvPr id="33796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33797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3845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4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679557" y="1106010"/>
            <a:ext cx="7467600" cy="769937"/>
          </a:xfrm>
        </p:spPr>
        <p:txBody>
          <a:bodyPr/>
          <a:lstStyle/>
          <a:p>
            <a:r>
              <a:rPr lang="pl-PL" altLang="pl-PL" dirty="0" err="1" smtClean="0"/>
              <a:t>Dai</a:t>
            </a:r>
            <a:r>
              <a:rPr lang="pl-PL" altLang="pl-PL" dirty="0" smtClean="0"/>
              <a:t> mai</a:t>
            </a:r>
          </a:p>
        </p:txBody>
      </p:sp>
      <p:sp>
        <p:nvSpPr>
          <p:cNvPr id="34819" name="Symbol zastępczy zawartości 2"/>
          <p:cNvSpPr>
            <a:spLocks noGrp="1"/>
          </p:cNvSpPr>
          <p:nvPr>
            <p:ph idx="1"/>
          </p:nvPr>
        </p:nvSpPr>
        <p:spPr>
          <a:xfrm>
            <a:off x="917482" y="2204864"/>
            <a:ext cx="3479800" cy="4114800"/>
          </a:xfrm>
        </p:spPr>
        <p:txBody>
          <a:bodyPr/>
          <a:lstStyle/>
          <a:p>
            <a:r>
              <a:rPr lang="pl-PL" altLang="pl-PL" sz="2800" dirty="0" smtClean="0"/>
              <a:t>Kanał pasa</a:t>
            </a:r>
          </a:p>
          <a:p>
            <a:r>
              <a:rPr lang="pl-PL" altLang="pl-PL" sz="2800" dirty="0" smtClean="0"/>
              <a:t>Łączy kanał żeński i męski</a:t>
            </a:r>
          </a:p>
          <a:p>
            <a:endParaRPr lang="pl-PL" altLang="pl-PL" dirty="0" smtClean="0"/>
          </a:p>
        </p:txBody>
      </p:sp>
      <p:sp>
        <p:nvSpPr>
          <p:cNvPr id="34820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34821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48" y="1838837"/>
            <a:ext cx="395922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820316" y="739601"/>
            <a:ext cx="7467600" cy="768350"/>
          </a:xfrm>
        </p:spPr>
        <p:txBody>
          <a:bodyPr/>
          <a:lstStyle/>
          <a:p>
            <a:r>
              <a:rPr lang="pl-PL" altLang="pl-PL" dirty="0" smtClean="0"/>
              <a:t>Punkty energetyczne</a:t>
            </a:r>
          </a:p>
        </p:txBody>
      </p:sp>
      <p:sp>
        <p:nvSpPr>
          <p:cNvPr id="3584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484784"/>
            <a:ext cx="7885113" cy="5043487"/>
          </a:xfrm>
        </p:spPr>
        <p:txBody>
          <a:bodyPr>
            <a:normAutofit fontScale="92500"/>
          </a:bodyPr>
          <a:lstStyle/>
          <a:p>
            <a:r>
              <a:rPr lang="pl-PL" altLang="pl-PL" sz="2400" dirty="0" smtClean="0"/>
              <a:t>365 punktów na powierzchni ciała i wewnątrz.</a:t>
            </a:r>
          </a:p>
          <a:p>
            <a:r>
              <a:rPr lang="pl-PL" altLang="pl-PL" sz="2400" b="1" dirty="0" smtClean="0"/>
              <a:t>Źródłowe-</a:t>
            </a:r>
            <a:r>
              <a:rPr lang="pl-PL" altLang="pl-PL" sz="2400" dirty="0" smtClean="0"/>
              <a:t> gromadzą energię</a:t>
            </a:r>
          </a:p>
          <a:p>
            <a:r>
              <a:rPr lang="pl-PL" altLang="pl-PL" sz="2400" b="1" dirty="0" smtClean="0"/>
              <a:t>Przepustowe</a:t>
            </a:r>
            <a:r>
              <a:rPr lang="pl-PL" altLang="pl-PL" sz="2400" dirty="0" smtClean="0"/>
              <a:t> – regulują energię pomiędzy </a:t>
            </a:r>
            <a:r>
              <a:rPr lang="pl-PL" altLang="pl-PL" sz="2400" dirty="0" err="1" smtClean="0"/>
              <a:t>meridianami</a:t>
            </a:r>
            <a:endParaRPr lang="pl-PL" altLang="pl-PL" sz="2400" dirty="0" smtClean="0"/>
          </a:p>
          <a:p>
            <a:r>
              <a:rPr lang="pl-PL" altLang="pl-PL" sz="2400" b="1" dirty="0" smtClean="0"/>
              <a:t>Kluczowe</a:t>
            </a:r>
            <a:r>
              <a:rPr lang="pl-PL" altLang="pl-PL" sz="2400" dirty="0" smtClean="0"/>
              <a:t> – na </a:t>
            </a:r>
            <a:r>
              <a:rPr lang="pl-PL" altLang="pl-PL" sz="2400" dirty="0" err="1" smtClean="0"/>
              <a:t>meridianach</a:t>
            </a:r>
            <a:r>
              <a:rPr lang="pl-PL" altLang="pl-PL" sz="2400" dirty="0" smtClean="0"/>
              <a:t> odblokowują krążenie </a:t>
            </a:r>
            <a:r>
              <a:rPr lang="pl-PL" altLang="pl-PL" sz="2400" dirty="0" err="1" smtClean="0"/>
              <a:t>qi</a:t>
            </a:r>
            <a:endParaRPr lang="pl-PL" altLang="pl-PL" sz="2400" dirty="0" smtClean="0"/>
          </a:p>
          <a:p>
            <a:r>
              <a:rPr lang="pl-PL" altLang="pl-PL" sz="2400" b="1" dirty="0" smtClean="0"/>
              <a:t>Zgodności</a:t>
            </a:r>
            <a:r>
              <a:rPr lang="pl-PL" altLang="pl-PL" sz="2400" dirty="0" smtClean="0"/>
              <a:t> przedniej i tylnej</a:t>
            </a:r>
          </a:p>
          <a:p>
            <a:r>
              <a:rPr lang="pl-PL" altLang="pl-PL" sz="2400" b="1" dirty="0" smtClean="0"/>
              <a:t>Kardynalne</a:t>
            </a:r>
            <a:r>
              <a:rPr lang="pl-PL" altLang="pl-PL" sz="2400" dirty="0" smtClean="0"/>
              <a:t> – łączą </a:t>
            </a:r>
            <a:r>
              <a:rPr lang="pl-PL" altLang="pl-PL" sz="2400" dirty="0" err="1" smtClean="0"/>
              <a:t>meridiany</a:t>
            </a:r>
            <a:r>
              <a:rPr lang="pl-PL" altLang="pl-PL" sz="2400" dirty="0" smtClean="0"/>
              <a:t> główne i dodatkowe</a:t>
            </a:r>
          </a:p>
          <a:p>
            <a:r>
              <a:rPr lang="pl-PL" altLang="pl-PL" sz="2400" b="1" dirty="0" smtClean="0"/>
              <a:t>Pięciu przemian </a:t>
            </a:r>
            <a:r>
              <a:rPr lang="pl-PL" altLang="pl-PL" sz="2400" dirty="0" smtClean="0"/>
              <a:t>– dotyczą regulacji cyklu 5 przemian</a:t>
            </a:r>
          </a:p>
          <a:p>
            <a:r>
              <a:rPr lang="pl-PL" altLang="pl-PL" sz="2400" b="1" dirty="0" smtClean="0"/>
              <a:t>Mistrzowskie</a:t>
            </a:r>
            <a:r>
              <a:rPr lang="pl-PL" altLang="pl-PL" sz="2400" dirty="0" smtClean="0"/>
              <a:t> – regulują pracę konkretnych narządów</a:t>
            </a:r>
          </a:p>
          <a:p>
            <a:r>
              <a:rPr lang="pl-PL" altLang="pl-PL" sz="2400" b="1" dirty="0" smtClean="0"/>
              <a:t>Spotkań</a:t>
            </a:r>
            <a:r>
              <a:rPr lang="pl-PL" altLang="pl-PL" sz="2400" dirty="0" smtClean="0"/>
              <a:t> – miejsca skrzyżowań kanałów</a:t>
            </a:r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</p:txBody>
      </p:sp>
      <p:sp>
        <p:nvSpPr>
          <p:cNvPr id="35844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36270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1100138" y="933451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Punkty głowy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6903" y="2078087"/>
            <a:ext cx="4775200" cy="4114800"/>
          </a:xfrm>
        </p:spPr>
        <p:txBody>
          <a:bodyPr/>
          <a:lstStyle/>
          <a:p>
            <a:r>
              <a:rPr lang="pl-PL" altLang="pl-PL" b="1" dirty="0" smtClean="0"/>
              <a:t>Bai </a:t>
            </a:r>
            <a:r>
              <a:rPr lang="pl-PL" altLang="pl-PL" b="1" dirty="0" err="1" smtClean="0"/>
              <a:t>hui</a:t>
            </a:r>
            <a:r>
              <a:rPr lang="pl-PL" altLang="pl-PL" b="1" dirty="0" smtClean="0"/>
              <a:t> </a:t>
            </a:r>
            <a:r>
              <a:rPr lang="pl-PL" altLang="pl-PL" dirty="0" smtClean="0"/>
              <a:t>– punkt 100 spotkań</a:t>
            </a:r>
          </a:p>
          <a:p>
            <a:r>
              <a:rPr lang="pl-PL" altLang="pl-PL" b="1" dirty="0" err="1" smtClean="0"/>
              <a:t>Yin</a:t>
            </a:r>
            <a:r>
              <a:rPr lang="pl-PL" altLang="pl-PL" b="1" dirty="0" smtClean="0"/>
              <a:t> tang </a:t>
            </a:r>
            <a:r>
              <a:rPr lang="pl-PL" altLang="pl-PL" dirty="0" smtClean="0"/>
              <a:t>– „trzecie oko</a:t>
            </a:r>
          </a:p>
          <a:p>
            <a:r>
              <a:rPr lang="pl-PL" altLang="pl-PL" b="1" dirty="0" err="1" smtClean="0"/>
              <a:t>Yu</a:t>
            </a:r>
            <a:r>
              <a:rPr lang="pl-PL" altLang="pl-PL" b="1" dirty="0" smtClean="0"/>
              <a:t> </a:t>
            </a:r>
            <a:r>
              <a:rPr lang="pl-PL" altLang="pl-PL" b="1" dirty="0" err="1" smtClean="0"/>
              <a:t>zhen</a:t>
            </a:r>
            <a:r>
              <a:rPr lang="pl-PL" altLang="pl-PL" b="1" dirty="0" smtClean="0"/>
              <a:t> </a:t>
            </a:r>
            <a:r>
              <a:rPr lang="pl-PL" altLang="pl-PL" dirty="0" smtClean="0"/>
              <a:t> - „perłowa poduszka”</a:t>
            </a:r>
          </a:p>
        </p:txBody>
      </p:sp>
      <p:sp>
        <p:nvSpPr>
          <p:cNvPr id="36868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84363"/>
            <a:ext cx="26955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59" y="1780358"/>
            <a:ext cx="3111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1957772"/>
            <a:ext cx="3004862" cy="370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907648" y="972504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Punkty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818" y="2136496"/>
            <a:ext cx="4630738" cy="4114800"/>
          </a:xfrm>
        </p:spPr>
        <p:txBody>
          <a:bodyPr>
            <a:normAutofit/>
          </a:bodyPr>
          <a:lstStyle/>
          <a:p>
            <a:r>
              <a:rPr lang="pl-PL" altLang="pl-PL" sz="2800" b="1" dirty="0" err="1" smtClean="0"/>
              <a:t>Qi</a:t>
            </a:r>
            <a:r>
              <a:rPr lang="pl-PL" altLang="pl-PL" sz="2800" b="1" dirty="0" smtClean="0"/>
              <a:t> hu </a:t>
            </a:r>
            <a:r>
              <a:rPr lang="pl-PL" altLang="pl-PL" sz="2800" dirty="0" smtClean="0"/>
              <a:t> - praca żołądka</a:t>
            </a:r>
            <a:endParaRPr lang="pl-PL" altLang="pl-PL" sz="2800" b="1" dirty="0" smtClean="0"/>
          </a:p>
          <a:p>
            <a:r>
              <a:rPr lang="pl-PL" altLang="pl-PL" sz="2800" b="1" dirty="0" err="1" smtClean="0"/>
              <a:t>Tanzhong</a:t>
            </a:r>
            <a:r>
              <a:rPr lang="pl-PL" altLang="pl-PL" sz="2800" b="1" dirty="0" smtClean="0"/>
              <a:t> </a:t>
            </a:r>
            <a:r>
              <a:rPr lang="pl-PL" altLang="pl-PL" sz="2800" dirty="0" smtClean="0"/>
              <a:t>– prowadzi do środkowego dan </a:t>
            </a:r>
            <a:r>
              <a:rPr lang="pl-PL" altLang="pl-PL" sz="2800" dirty="0" err="1" smtClean="0"/>
              <a:t>tian</a:t>
            </a:r>
            <a:endParaRPr lang="pl-PL" altLang="pl-PL" sz="2800" dirty="0" smtClean="0"/>
          </a:p>
          <a:p>
            <a:r>
              <a:rPr lang="pl-PL" altLang="pl-PL" sz="2800" b="1" dirty="0" err="1" smtClean="0"/>
              <a:t>Qi</a:t>
            </a:r>
            <a:r>
              <a:rPr lang="pl-PL" altLang="pl-PL" sz="2800" b="1" dirty="0" smtClean="0"/>
              <a:t> </a:t>
            </a:r>
            <a:r>
              <a:rPr lang="pl-PL" altLang="pl-PL" sz="2800" b="1" dirty="0" err="1" smtClean="0"/>
              <a:t>hai</a:t>
            </a:r>
            <a:r>
              <a:rPr lang="pl-PL" altLang="pl-PL" sz="2800" b="1" dirty="0" smtClean="0"/>
              <a:t> </a:t>
            </a:r>
            <a:r>
              <a:rPr lang="pl-PL" altLang="pl-PL" sz="2800" dirty="0" smtClean="0"/>
              <a:t>- pępek</a:t>
            </a:r>
          </a:p>
        </p:txBody>
      </p:sp>
      <p:sp>
        <p:nvSpPr>
          <p:cNvPr id="37892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84" y="1823305"/>
            <a:ext cx="3881438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29" y="1975266"/>
            <a:ext cx="38322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28" y="2158842"/>
            <a:ext cx="3048920" cy="30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>
          <a:xfrm>
            <a:off x="838200" y="978213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Punkty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862" y="2021170"/>
            <a:ext cx="5135563" cy="4256088"/>
          </a:xfrm>
        </p:spPr>
        <p:txBody>
          <a:bodyPr/>
          <a:lstStyle/>
          <a:p>
            <a:r>
              <a:rPr lang="pl-PL" altLang="pl-PL" b="1" dirty="0" err="1" smtClean="0"/>
              <a:t>Ming</a:t>
            </a:r>
            <a:r>
              <a:rPr lang="pl-PL" altLang="pl-PL" b="1" dirty="0" smtClean="0"/>
              <a:t> men </a:t>
            </a:r>
            <a:r>
              <a:rPr lang="pl-PL" altLang="pl-PL" dirty="0" smtClean="0"/>
              <a:t>– brama życia</a:t>
            </a:r>
          </a:p>
          <a:p>
            <a:r>
              <a:rPr lang="pl-PL" altLang="pl-PL" b="1" dirty="0" smtClean="0"/>
              <a:t>Yang guan </a:t>
            </a:r>
            <a:r>
              <a:rPr lang="pl-PL" altLang="pl-PL" dirty="0" smtClean="0"/>
              <a:t>– granica </a:t>
            </a:r>
            <a:r>
              <a:rPr lang="pl-PL" altLang="pl-PL" dirty="0" err="1" smtClean="0"/>
              <a:t>yang</a:t>
            </a:r>
            <a:endParaRPr lang="pl-PL" altLang="pl-PL" dirty="0" smtClean="0"/>
          </a:p>
          <a:p>
            <a:r>
              <a:rPr lang="pl-PL" altLang="pl-PL" b="1" dirty="0" err="1" smtClean="0"/>
              <a:t>Hui</a:t>
            </a:r>
            <a:r>
              <a:rPr lang="pl-PL" altLang="pl-PL" b="1" dirty="0" smtClean="0"/>
              <a:t> </a:t>
            </a:r>
            <a:r>
              <a:rPr lang="pl-PL" altLang="pl-PL" b="1" dirty="0" err="1" smtClean="0"/>
              <a:t>yin</a:t>
            </a:r>
            <a:r>
              <a:rPr lang="pl-PL" altLang="pl-PL" b="1" dirty="0" smtClean="0"/>
              <a:t> </a:t>
            </a:r>
            <a:r>
              <a:rPr lang="pl-PL" altLang="pl-PL" dirty="0" smtClean="0"/>
              <a:t>- łączy kanały DU MAI, REN MAI, ZHONG MAI</a:t>
            </a:r>
          </a:p>
          <a:p>
            <a:r>
              <a:rPr lang="pl-PL" altLang="pl-PL" b="1" dirty="0" err="1" smtClean="0"/>
              <a:t>Dabao</a:t>
            </a:r>
            <a:r>
              <a:rPr lang="pl-PL" altLang="pl-PL" dirty="0" smtClean="0"/>
              <a:t> - związany z trzustką i śledzioną</a:t>
            </a:r>
          </a:p>
          <a:p>
            <a:endParaRPr lang="pl-PL" altLang="pl-PL" dirty="0" smtClean="0"/>
          </a:p>
        </p:txBody>
      </p:sp>
      <p:sp>
        <p:nvSpPr>
          <p:cNvPr id="38916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838"/>
            <a:ext cx="36480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6913"/>
            <a:ext cx="3328988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051181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908334"/>
            <a:ext cx="33782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7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Równowaga?!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4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685524" y="1007110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Punkty - dokończenie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0875" y="2085975"/>
            <a:ext cx="4630738" cy="4114800"/>
          </a:xfrm>
        </p:spPr>
        <p:txBody>
          <a:bodyPr/>
          <a:lstStyle/>
          <a:p>
            <a:r>
              <a:rPr lang="pl-PL" altLang="pl-PL" b="1" dirty="0" err="1" smtClean="0"/>
              <a:t>Yong</a:t>
            </a:r>
            <a:r>
              <a:rPr lang="pl-PL" altLang="pl-PL" b="1" dirty="0" smtClean="0"/>
              <a:t> </a:t>
            </a:r>
            <a:r>
              <a:rPr lang="pl-PL" altLang="pl-PL" b="1" dirty="0" err="1" smtClean="0"/>
              <a:t>quan</a:t>
            </a:r>
            <a:r>
              <a:rPr lang="pl-PL" altLang="pl-PL" b="1" dirty="0" smtClean="0"/>
              <a:t> </a:t>
            </a:r>
            <a:r>
              <a:rPr lang="pl-PL" altLang="pl-PL" dirty="0" smtClean="0"/>
              <a:t>– punkt bulgoczących studni (nerki)</a:t>
            </a:r>
          </a:p>
          <a:p>
            <a:r>
              <a:rPr lang="pl-PL" altLang="pl-PL" b="1" dirty="0" err="1" smtClean="0"/>
              <a:t>Lao</a:t>
            </a:r>
            <a:r>
              <a:rPr lang="pl-PL" altLang="pl-PL" b="1" dirty="0" smtClean="0"/>
              <a:t> gong </a:t>
            </a:r>
            <a:r>
              <a:rPr lang="pl-PL" altLang="pl-PL" dirty="0" smtClean="0"/>
              <a:t>– pałac pracy (serce, ciśnienie)</a:t>
            </a:r>
          </a:p>
        </p:txBody>
      </p:sp>
      <p:sp>
        <p:nvSpPr>
          <p:cNvPr id="39940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44675"/>
            <a:ext cx="2451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41003"/>
            <a:ext cx="366871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0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1043492" y="1158981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Akupunktura a </a:t>
            </a:r>
            <a:r>
              <a:rPr lang="pl-PL" altLang="pl-PL" dirty="0" err="1" smtClean="0"/>
              <a:t>Qigong</a:t>
            </a:r>
            <a:endParaRPr lang="pl-PL" altLang="pl-PL" dirty="0" smtClean="0"/>
          </a:p>
        </p:txBody>
      </p:sp>
      <p:sp>
        <p:nvSpPr>
          <p:cNvPr id="4096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smtClean="0"/>
              <a:t>Akupunktura wykorzystuje oddziaływanie fizyczne (elektryczne) – konieczna dokładna znajomość lokalizacji punktów i kanałów</a:t>
            </a:r>
          </a:p>
          <a:p>
            <a:r>
              <a:rPr lang="pl-PL" altLang="pl-PL" smtClean="0"/>
              <a:t>Qigong podobny jest do wi-fi – oddziaływanie polowe (magnetyczne) – energia sama znajduje docelowe miejsce</a:t>
            </a:r>
          </a:p>
        </p:txBody>
      </p:sp>
      <p:sp>
        <p:nvSpPr>
          <p:cNvPr id="40964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37680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Umiejscowienie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" indent="0">
              <a:buNone/>
            </a:pPr>
            <a:r>
              <a:rPr lang="pl-PL" dirty="0" smtClean="0"/>
              <a:t>Kanały i punkty NIE MAJĄ powiązania z żadną podstawową strukturą anatomiczną, jak; nerwy, naczynia krwionośne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0" y="1914720"/>
            <a:ext cx="2675994" cy="3892356"/>
          </a:xfrm>
        </p:spPr>
      </p:pic>
      <p:sp>
        <p:nvSpPr>
          <p:cNvPr id="9" name="Mnożenie 8"/>
          <p:cNvSpPr/>
          <p:nvPr/>
        </p:nvSpPr>
        <p:spPr>
          <a:xfrm>
            <a:off x="4612137" y="1556792"/>
            <a:ext cx="3963284" cy="477877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2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68638"/>
            <a:ext cx="46386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ytuł 4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3478213"/>
          </a:xfrm>
        </p:spPr>
        <p:txBody>
          <a:bodyPr/>
          <a:lstStyle/>
          <a:p>
            <a:pPr algn="l"/>
            <a:r>
              <a:rPr lang="pl-PL" altLang="pl-PL" dirty="0" smtClean="0"/>
              <a:t>W takim razie </a:t>
            </a:r>
            <a:r>
              <a:rPr lang="pl-PL" altLang="pl-PL" dirty="0" smtClean="0">
                <a:solidFill>
                  <a:srgbClr val="FF0000"/>
                </a:solidFill>
              </a:rPr>
              <a:t>GDZIE </a:t>
            </a:r>
            <a:r>
              <a:rPr lang="pl-PL" altLang="pl-PL" dirty="0" smtClean="0"/>
              <a:t>znajdują się opisywane przez Chińczyków kanały punkty i zbiorniki?</a:t>
            </a:r>
          </a:p>
        </p:txBody>
      </p:sp>
      <p:sp>
        <p:nvSpPr>
          <p:cNvPr id="41988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8298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Współczesne badania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pl-PL" sz="2400" b="1" dirty="0"/>
              <a:t>J</a:t>
            </a:r>
            <a:r>
              <a:rPr lang="pl-PL" sz="2400" b="1" dirty="0" smtClean="0"/>
              <a:t>uż w 1937 </a:t>
            </a:r>
            <a:r>
              <a:rPr lang="pl-PL" sz="2400" dirty="0" smtClean="0"/>
              <a:t>r. w prestiżowym „British </a:t>
            </a:r>
            <a:r>
              <a:rPr lang="pl-PL" sz="2400" dirty="0" err="1" smtClean="0"/>
              <a:t>Medical</a:t>
            </a:r>
            <a:r>
              <a:rPr lang="pl-PL" sz="2400" dirty="0" smtClean="0"/>
              <a:t> </a:t>
            </a:r>
            <a:r>
              <a:rPr lang="pl-PL" sz="2400" dirty="0" err="1" smtClean="0"/>
              <a:t>Journal</a:t>
            </a:r>
            <a:r>
              <a:rPr lang="pl-PL" sz="2400" dirty="0" smtClean="0"/>
              <a:t>”, znany amerykański lekarz </a:t>
            </a:r>
            <a:r>
              <a:rPr lang="pl-PL" sz="2400" dirty="0" smtClean="0">
                <a:solidFill>
                  <a:srgbClr val="FF0000"/>
                </a:solidFill>
              </a:rPr>
              <a:t>Thomas Lewis</a:t>
            </a:r>
            <a:r>
              <a:rPr lang="pl-PL" sz="2400" dirty="0" smtClean="0"/>
              <a:t>, opublikował artykuł, w którym pisał o nieznanej dotąd sieci </a:t>
            </a:r>
            <a:r>
              <a:rPr lang="pl-PL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nerwów skórnych</a:t>
            </a:r>
            <a:r>
              <a:rPr lang="pl-PL" sz="2400" dirty="0" smtClean="0"/>
              <a:t>, które tworzą system nerwowy niezależny od autonomicznego układu nerwowego. </a:t>
            </a:r>
          </a:p>
          <a:p>
            <a:pPr>
              <a:defRPr/>
            </a:pPr>
            <a:r>
              <a:rPr lang="pl-PL" sz="2400" dirty="0" smtClean="0"/>
              <a:t>Jego zdaniem układ ten nie był zbudowany z włókien nerwowych, ale tworzyły go cienkie linie, układające się na ciele jak południki. </a:t>
            </a:r>
            <a:endParaRPr lang="pl-PL" sz="2400" dirty="0"/>
          </a:p>
        </p:txBody>
      </p:sp>
      <p:sp>
        <p:nvSpPr>
          <p:cNvPr id="43012" name="Symbol zastępczy stopki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30050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19250"/>
            <a:ext cx="22669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ytuł 1"/>
          <p:cNvSpPr>
            <a:spLocks noGrp="1"/>
          </p:cNvSpPr>
          <p:nvPr>
            <p:ph type="title"/>
          </p:nvPr>
        </p:nvSpPr>
        <p:spPr>
          <a:xfrm>
            <a:off x="671456" y="544195"/>
            <a:ext cx="7467600" cy="768350"/>
          </a:xfrm>
        </p:spPr>
        <p:txBody>
          <a:bodyPr/>
          <a:lstStyle/>
          <a:p>
            <a:r>
              <a:rPr lang="pl-PL" altLang="pl-PL" dirty="0" smtClean="0"/>
              <a:t>Współczesne badania</a:t>
            </a:r>
          </a:p>
        </p:txBody>
      </p:sp>
      <p:sp>
        <p:nvSpPr>
          <p:cNvPr id="44036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12545"/>
            <a:ext cx="5903913" cy="4967287"/>
          </a:xfrm>
        </p:spPr>
        <p:txBody>
          <a:bodyPr/>
          <a:lstStyle/>
          <a:p>
            <a:r>
              <a:rPr lang="pl-PL" altLang="pl-PL" b="1" dirty="0" smtClean="0"/>
              <a:t>Badanie </a:t>
            </a:r>
            <a:r>
              <a:rPr lang="pl-PL" altLang="pl-PL" b="1" dirty="0" err="1" smtClean="0"/>
              <a:t>Volla</a:t>
            </a:r>
            <a:r>
              <a:rPr lang="pl-PL" altLang="pl-PL" b="1" dirty="0" smtClean="0"/>
              <a:t>.</a:t>
            </a:r>
          </a:p>
          <a:p>
            <a:r>
              <a:rPr lang="pl-PL" altLang="pl-PL" sz="2400" dirty="0" smtClean="0"/>
              <a:t>Zostało stworzone przez niemieckiego lekarza </a:t>
            </a:r>
            <a:r>
              <a:rPr lang="pl-PL" altLang="pl-PL" sz="2400" dirty="0" err="1" smtClean="0"/>
              <a:t>Reiholda</a:t>
            </a:r>
            <a:r>
              <a:rPr lang="pl-PL" altLang="pl-PL" sz="2400" dirty="0" smtClean="0"/>
              <a:t> </a:t>
            </a:r>
            <a:r>
              <a:rPr lang="pl-PL" altLang="pl-PL" sz="2400" dirty="0" err="1" smtClean="0"/>
              <a:t>Volla</a:t>
            </a:r>
            <a:r>
              <a:rPr lang="pl-PL" altLang="pl-PL" sz="2400" dirty="0" smtClean="0"/>
              <a:t>  w latach 50-tych XX wieku. </a:t>
            </a:r>
          </a:p>
          <a:p>
            <a:r>
              <a:rPr lang="pl-PL" altLang="pl-PL" sz="2400" dirty="0" smtClean="0"/>
              <a:t>Stworzył samodzielnie urządzenie do pomiaru wartości elektrycznej punktów akupunkturowych, </a:t>
            </a:r>
          </a:p>
          <a:p>
            <a:r>
              <a:rPr lang="pl-PL" altLang="pl-PL" sz="2400" dirty="0" smtClean="0"/>
              <a:t>Na tej podstawie diagnozował chore narządy, zgodnie z zasadą, że każdy punkt akupunkturowy jest podporządkowany określonemu narządowi </a:t>
            </a:r>
          </a:p>
          <a:p>
            <a:endParaRPr lang="pl-PL" altLang="pl-PL" dirty="0" smtClean="0"/>
          </a:p>
        </p:txBody>
      </p:sp>
      <p:sp>
        <p:nvSpPr>
          <p:cNvPr id="44037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4494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/>
          <p:cNvSpPr>
            <a:spLocks noGrp="1"/>
          </p:cNvSpPr>
          <p:nvPr>
            <p:ph type="title"/>
          </p:nvPr>
        </p:nvSpPr>
        <p:spPr>
          <a:xfrm>
            <a:off x="681473" y="906141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Współczesne badania</a:t>
            </a:r>
          </a:p>
        </p:txBody>
      </p:sp>
      <p:sp>
        <p:nvSpPr>
          <p:cNvPr id="45059" name="Symbol zastępczy zawartości 2"/>
          <p:cNvSpPr>
            <a:spLocks noGrp="1"/>
          </p:cNvSpPr>
          <p:nvPr>
            <p:ph idx="1"/>
          </p:nvPr>
        </p:nvSpPr>
        <p:spPr>
          <a:xfrm>
            <a:off x="671209" y="1894523"/>
            <a:ext cx="5616575" cy="4322762"/>
          </a:xfrm>
        </p:spPr>
        <p:txBody>
          <a:bodyPr>
            <a:normAutofit lnSpcReduction="10000"/>
          </a:bodyPr>
          <a:lstStyle/>
          <a:p>
            <a:r>
              <a:rPr lang="pl-PL" altLang="pl-PL" sz="2800" b="1" dirty="0" smtClean="0"/>
              <a:t>Metoda </a:t>
            </a:r>
            <a:r>
              <a:rPr lang="pl-PL" altLang="pl-PL" sz="2800" b="1" dirty="0" err="1" smtClean="0"/>
              <a:t>Nakatani</a:t>
            </a:r>
            <a:endParaRPr lang="pl-PL" altLang="pl-PL" sz="2800" b="1" dirty="0" smtClean="0"/>
          </a:p>
          <a:p>
            <a:r>
              <a:rPr lang="pl-PL" altLang="pl-PL" sz="2800" dirty="0" smtClean="0"/>
              <a:t>W 1950 r. Japoński lekarz </a:t>
            </a:r>
            <a:r>
              <a:rPr lang="pl-PL" altLang="pl-PL" sz="2800" dirty="0" err="1" smtClean="0"/>
              <a:t>Yoshio</a:t>
            </a:r>
            <a:r>
              <a:rPr lang="pl-PL" altLang="pl-PL" sz="2800" dirty="0" smtClean="0"/>
              <a:t> </a:t>
            </a:r>
            <a:r>
              <a:rPr lang="pl-PL" altLang="pl-PL" sz="2800" dirty="0" err="1" smtClean="0"/>
              <a:t>Nakatani</a:t>
            </a:r>
            <a:r>
              <a:rPr lang="pl-PL" altLang="pl-PL" sz="2800" dirty="0" smtClean="0"/>
              <a:t> opisał metodę </a:t>
            </a:r>
            <a:r>
              <a:rPr lang="pl-PL" altLang="pl-PL" sz="2800" dirty="0" err="1" smtClean="0"/>
              <a:t>elektropunktowej</a:t>
            </a:r>
            <a:r>
              <a:rPr lang="pl-PL" altLang="pl-PL" sz="2800" dirty="0" smtClean="0"/>
              <a:t> diagnostyki stanu </a:t>
            </a:r>
            <a:r>
              <a:rPr lang="pl-PL" altLang="pl-PL" sz="2800" dirty="0" err="1" smtClean="0"/>
              <a:t>meridianów</a:t>
            </a:r>
            <a:r>
              <a:rPr lang="pl-PL" altLang="pl-PL" sz="2800" dirty="0" smtClean="0"/>
              <a:t>, oparty na pomiarach elektrycznego oporu skórnego ( w skr. EOS ) w punktach akupunkturowych. </a:t>
            </a:r>
          </a:p>
          <a:p>
            <a:endParaRPr lang="pl-PL" altLang="pl-PL" sz="2800" dirty="0" smtClean="0"/>
          </a:p>
        </p:txBody>
      </p:sp>
      <p:sp>
        <p:nvSpPr>
          <p:cNvPr id="45060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45061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11" y="2132856"/>
            <a:ext cx="2540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/>
          <p:cNvSpPr>
            <a:spLocks noGrp="1"/>
          </p:cNvSpPr>
          <p:nvPr>
            <p:ph type="title"/>
          </p:nvPr>
        </p:nvSpPr>
        <p:spPr>
          <a:xfrm>
            <a:off x="573744" y="355600"/>
            <a:ext cx="7467600" cy="769938"/>
          </a:xfrm>
        </p:spPr>
        <p:txBody>
          <a:bodyPr/>
          <a:lstStyle/>
          <a:p>
            <a:r>
              <a:rPr lang="pl-PL" altLang="pl-PL" dirty="0" smtClean="0"/>
              <a:t>Najnowsze prace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288" y="1125538"/>
            <a:ext cx="7543800" cy="5543550"/>
          </a:xfrm>
        </p:spPr>
        <p:txBody>
          <a:bodyPr/>
          <a:lstStyle/>
          <a:p>
            <a:pPr>
              <a:defRPr/>
            </a:pPr>
            <a:r>
              <a:rPr lang="pl-PL" sz="2000" dirty="0" smtClean="0"/>
              <a:t>badania nad bioelektrycznością prowadzone w USA przez </a:t>
            </a:r>
            <a:r>
              <a:rPr lang="pl-PL" sz="2000" dirty="0" smtClean="0">
                <a:solidFill>
                  <a:srgbClr val="C00000"/>
                </a:solidFill>
              </a:rPr>
              <a:t>dr. Roberta Beckera, a także badaczy francuskich – dr. Jeana Claude’a </a:t>
            </a:r>
            <a:r>
              <a:rPr lang="pl-PL" sz="2000" dirty="0" err="1" smtClean="0">
                <a:solidFill>
                  <a:srgbClr val="C00000"/>
                </a:solidFill>
              </a:rPr>
              <a:t>Darras</a:t>
            </a:r>
            <a:r>
              <a:rPr lang="pl-PL" sz="2000" dirty="0" smtClean="0">
                <a:solidFill>
                  <a:srgbClr val="C00000"/>
                </a:solidFill>
              </a:rPr>
              <a:t> i dr. Pierre’a De </a:t>
            </a:r>
            <a:r>
              <a:rPr lang="pl-PL" sz="2000" dirty="0" err="1" smtClean="0">
                <a:solidFill>
                  <a:srgbClr val="C00000"/>
                </a:solidFill>
              </a:rPr>
              <a:t>Vernejoul</a:t>
            </a:r>
            <a:r>
              <a:rPr lang="pl-PL" sz="2000" dirty="0" smtClean="0">
                <a:solidFill>
                  <a:srgbClr val="C00000"/>
                </a:solidFill>
              </a:rPr>
              <a:t>,</a:t>
            </a:r>
            <a:r>
              <a:rPr lang="pl-PL" sz="2000" dirty="0" smtClean="0"/>
              <a:t> w latach 80. XX w </a:t>
            </a:r>
          </a:p>
          <a:p>
            <a:pPr>
              <a:defRPr/>
            </a:pPr>
            <a:r>
              <a:rPr lang="pl-PL" sz="2000" dirty="0" smtClean="0"/>
              <a:t>wstrzykiwali ludziom radioaktywny izotop, używany do badań narządów wewnętrznych i śledzili sposób jego rozchodzenia się po ciele za pomocą </a:t>
            </a:r>
            <a:r>
              <a:rPr lang="pl-PL" sz="2000" dirty="0" err="1" smtClean="0"/>
              <a:t>gammakamery</a:t>
            </a:r>
            <a:r>
              <a:rPr lang="pl-PL" sz="2000" dirty="0" smtClean="0"/>
              <a:t>. </a:t>
            </a:r>
          </a:p>
          <a:p>
            <a:pPr>
              <a:defRPr/>
            </a:pPr>
            <a:r>
              <a:rPr lang="pl-PL" sz="2000" dirty="0" smtClean="0"/>
              <a:t>Wstrzykiwany </a:t>
            </a:r>
            <a:r>
              <a:rPr lang="pl-PL" sz="2000" dirty="0" smtClean="0">
                <a:solidFill>
                  <a:srgbClr val="C00000"/>
                </a:solidFill>
              </a:rPr>
              <a:t>w punkty akupunkturowe</a:t>
            </a:r>
            <a:r>
              <a:rPr lang="pl-PL" sz="2000" dirty="0" smtClean="0"/>
              <a:t> izotop, w kanałach znanych jako </a:t>
            </a:r>
            <a:r>
              <a:rPr lang="pl-PL" sz="2000" dirty="0" err="1" smtClean="0"/>
              <a:t>meridiany</a:t>
            </a:r>
            <a:r>
              <a:rPr lang="pl-PL" sz="2000" dirty="0" smtClean="0"/>
              <a:t>, przebywał w ciągu 4–6 minut odcinek długości 30 cm; </a:t>
            </a:r>
          </a:p>
          <a:p>
            <a:pPr>
              <a:defRPr/>
            </a:pPr>
            <a:r>
              <a:rPr lang="pl-PL" sz="2000" dirty="0" smtClean="0"/>
              <a:t>wstrzykiwany </a:t>
            </a:r>
            <a:r>
              <a:rPr lang="pl-PL" sz="2000" dirty="0" smtClean="0">
                <a:solidFill>
                  <a:srgbClr val="00B0F0"/>
                </a:solidFill>
              </a:rPr>
              <a:t>do żył i kanałów limfatycznych</a:t>
            </a:r>
            <a:r>
              <a:rPr lang="pl-PL" sz="2000" dirty="0" smtClean="0"/>
              <a:t> rozchodził się znacznie wolniej, </a:t>
            </a:r>
          </a:p>
          <a:p>
            <a:pPr>
              <a:defRPr/>
            </a:pPr>
            <a:r>
              <a:rPr lang="pl-PL" sz="2000" dirty="0" smtClean="0"/>
              <a:t>a </a:t>
            </a: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</a:rPr>
              <a:t>w przypadkowych miejscach </a:t>
            </a:r>
            <a:r>
              <a:rPr lang="pl-PL" sz="2000" dirty="0" smtClean="0"/>
              <a:t>rozchodził się we wszystkich kierunkach.</a:t>
            </a:r>
          </a:p>
          <a:p>
            <a:pPr>
              <a:defRPr/>
            </a:pPr>
            <a:r>
              <a:rPr lang="pl-PL" sz="2000" dirty="0" smtClean="0"/>
              <a:t>Ten efekt nie występuje podczas badani zwłok!!!</a:t>
            </a:r>
            <a:endParaRPr lang="pl-PL" sz="2000" dirty="0"/>
          </a:p>
        </p:txBody>
      </p:sp>
      <p:sp>
        <p:nvSpPr>
          <p:cNvPr id="46084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8385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71" y="1065423"/>
            <a:ext cx="2207849" cy="1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ytuł 1"/>
          <p:cNvSpPr>
            <a:spLocks noGrp="1"/>
          </p:cNvSpPr>
          <p:nvPr>
            <p:ph type="title"/>
          </p:nvPr>
        </p:nvSpPr>
        <p:spPr>
          <a:xfrm>
            <a:off x="539552" y="476409"/>
            <a:ext cx="7467600" cy="769938"/>
          </a:xfrm>
        </p:spPr>
        <p:txBody>
          <a:bodyPr/>
          <a:lstStyle/>
          <a:p>
            <a:r>
              <a:rPr lang="pl-PL" altLang="pl-PL" dirty="0" smtClean="0"/>
              <a:t>Tkanka łączna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774696"/>
            <a:ext cx="6215063" cy="5040312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Tkanka łączna – łączy – ze sobą wszystkie narządy</a:t>
            </a:r>
          </a:p>
          <a:p>
            <a:pPr>
              <a:defRPr/>
            </a:pPr>
            <a:r>
              <a:rPr lang="pl-PL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Przekaźnikiem są prawdopodobnie gazy (tlenek azotu-hamuje, tlen nasila wytwarzanie energii)</a:t>
            </a:r>
          </a:p>
          <a:p>
            <a:pPr>
              <a:defRPr/>
            </a:pPr>
            <a:r>
              <a:rPr lang="pl-PL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Helen </a:t>
            </a:r>
            <a:r>
              <a:rPr lang="pl-PL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Langevin</a:t>
            </a:r>
            <a:r>
              <a:rPr lang="pl-PL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odkryła </a:t>
            </a:r>
            <a:r>
              <a:rPr lang="pl-PL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zgrubienia</a:t>
            </a:r>
            <a:r>
              <a:rPr lang="pl-PL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pasm tkanki łącznej odpowiadające przebiegowi </a:t>
            </a:r>
            <a:r>
              <a:rPr lang="pl-PL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meridian</a:t>
            </a:r>
            <a:endParaRPr lang="pl-PL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pl-PL" dirty="0"/>
          </a:p>
        </p:txBody>
      </p:sp>
      <p:sp>
        <p:nvSpPr>
          <p:cNvPr id="47109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9665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l-PL" altLang="pl-PL" smtClean="0"/>
              <a:t>qigong</a:t>
            </a:r>
          </a:p>
        </p:txBody>
      </p:sp>
      <p:sp>
        <p:nvSpPr>
          <p:cNvPr id="25603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pl-PL" b="1" smtClean="0"/>
              <a:t>Qigong</a:t>
            </a:r>
            <a:r>
              <a:rPr lang="pl-PL" altLang="pl-PL" smtClean="0"/>
              <a:t> (czyt. </a:t>
            </a:r>
            <a:r>
              <a:rPr lang="pl-PL" altLang="pl-PL" i="1" smtClean="0"/>
              <a:t>cikung</a:t>
            </a:r>
            <a:r>
              <a:rPr lang="pl-PL" altLang="pl-PL" smtClean="0"/>
              <a:t>) to powszechnie przyjęta w Chinach nazwa ćwiczeń z energią zwaną qi (czyt. ci). </a:t>
            </a:r>
          </a:p>
          <a:p>
            <a:pPr eaLnBrk="1" hangingPunct="1"/>
            <a:r>
              <a:rPr lang="pl-PL" altLang="pl-PL" b="1" smtClean="0"/>
              <a:t>Styl Lecący żuraw - </a:t>
            </a:r>
            <a:r>
              <a:rPr lang="pl-PL" altLang="pl-PL" smtClean="0"/>
              <a:t>ruchy tego stylu  przypominają ruchy żurawia, </a:t>
            </a:r>
          </a:p>
          <a:p>
            <a:pPr eaLnBrk="1" hangingPunct="1"/>
            <a:r>
              <a:rPr lang="pl-PL" altLang="pl-PL" b="1" smtClean="0"/>
              <a:t>Żuraw</a:t>
            </a:r>
            <a:r>
              <a:rPr lang="pl-PL" altLang="pl-PL" smtClean="0"/>
              <a:t> w symbolice chińskiej uosabia pokojowe usposobienie i długowieczność,</a:t>
            </a:r>
          </a:p>
          <a:p>
            <a:pPr eaLnBrk="1" hangingPunct="1"/>
            <a:endParaRPr lang="pl-PL" altLang="pl-PL" smtClean="0"/>
          </a:p>
        </p:txBody>
      </p:sp>
      <p:sp>
        <p:nvSpPr>
          <p:cNvPr id="25604" name="Symbol zastępczy stopki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2560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35858"/>
            <a:ext cx="15430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3168468" cy="3508977"/>
          </a:xfrm>
        </p:spPr>
        <p:txBody>
          <a:bodyPr/>
          <a:lstStyle/>
          <a:p>
            <a:pPr marL="68580" indent="0">
              <a:buNone/>
            </a:pPr>
            <a:r>
              <a:rPr lang="pl-PL" dirty="0" smtClean="0"/>
              <a:t>Światowa Organizacja Zdrowia uznała stres za jedno z </a:t>
            </a:r>
            <a:r>
              <a:rPr lang="pl-PL" b="1" dirty="0" smtClean="0">
                <a:solidFill>
                  <a:srgbClr val="FF0000"/>
                </a:solidFill>
              </a:rPr>
              <a:t>największych</a:t>
            </a:r>
            <a:r>
              <a:rPr lang="pl-PL" dirty="0" smtClean="0"/>
              <a:t> zagrożeń współczesnego świata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80728"/>
            <a:ext cx="5112060" cy="340804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3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>
          <a:xfrm>
            <a:off x="676000" y="692696"/>
            <a:ext cx="7467600" cy="769938"/>
          </a:xfrm>
        </p:spPr>
        <p:txBody>
          <a:bodyPr/>
          <a:lstStyle/>
          <a:p>
            <a:r>
              <a:rPr lang="pl-PL" altLang="pl-PL" dirty="0" smtClean="0"/>
              <a:t>Jak powstał </a:t>
            </a:r>
            <a:r>
              <a:rPr lang="pl-PL" altLang="pl-PL" dirty="0" err="1" smtClean="0"/>
              <a:t>Qigong</a:t>
            </a:r>
            <a:r>
              <a:rPr lang="pl-PL" altLang="pl-PL" dirty="0" smtClean="0"/>
              <a:t>?</a:t>
            </a:r>
          </a:p>
        </p:txBody>
      </p:sp>
      <p:sp>
        <p:nvSpPr>
          <p:cNvPr id="48131" name="Symbol zastępczy zawartości 2"/>
          <p:cNvSpPr>
            <a:spLocks noGrp="1"/>
          </p:cNvSpPr>
          <p:nvPr>
            <p:ph idx="1"/>
          </p:nvPr>
        </p:nvSpPr>
        <p:spPr>
          <a:xfrm>
            <a:off x="670527" y="1661166"/>
            <a:ext cx="5207000" cy="4752975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Pierwsze </a:t>
            </a:r>
            <a:r>
              <a:rPr lang="pl-PL" altLang="pl-PL" sz="2800" b="1" dirty="0" smtClean="0"/>
              <a:t>opisy</a:t>
            </a:r>
            <a:r>
              <a:rPr lang="pl-PL" altLang="pl-PL" sz="2800" dirty="0" smtClean="0"/>
              <a:t> – sprzed prawie 5 tys. Lat</a:t>
            </a:r>
          </a:p>
          <a:p>
            <a:r>
              <a:rPr lang="pl-PL" altLang="pl-PL" sz="2800" dirty="0" smtClean="0"/>
              <a:t>Naśladowanie ruchów zwierząt?</a:t>
            </a:r>
          </a:p>
          <a:p>
            <a:r>
              <a:rPr lang="pl-PL" altLang="pl-PL" sz="2800" dirty="0" smtClean="0"/>
              <a:t>Samoistne (automatyczne) ruchy energii?</a:t>
            </a:r>
          </a:p>
          <a:p>
            <a:r>
              <a:rPr lang="pl-PL" altLang="pl-PL" sz="2800" dirty="0" smtClean="0"/>
              <a:t>Kombinacja w/w wymienionych</a:t>
            </a:r>
          </a:p>
        </p:txBody>
      </p:sp>
      <p:sp>
        <p:nvSpPr>
          <p:cNvPr id="48132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915816" y="6049016"/>
            <a:ext cx="3502152" cy="365125"/>
          </a:xfrm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dirty="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4813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877527" y="1462634"/>
            <a:ext cx="250666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7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>
            <a:fillRect/>
          </a:stretch>
        </p:blipFill>
        <p:spPr bwMode="auto">
          <a:xfrm>
            <a:off x="755576" y="1675791"/>
            <a:ext cx="7388024" cy="408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67600" cy="768350"/>
          </a:xfrm>
        </p:spPr>
        <p:txBody>
          <a:bodyPr/>
          <a:lstStyle/>
          <a:p>
            <a:r>
              <a:rPr lang="pl-PL" altLang="pl-PL" dirty="0" smtClean="0"/>
              <a:t>Rodzaje i style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930809"/>
            <a:ext cx="7543800" cy="4251325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Taoistyczny</a:t>
            </a:r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harmonia ciała umysłu przedłużenie życia</a:t>
            </a:r>
          </a:p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Konfucjański</a:t>
            </a:r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przystosowanie społeczne</a:t>
            </a:r>
          </a:p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Buddyjski</a:t>
            </a:r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droga do oświecenia</a:t>
            </a:r>
          </a:p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Medyczny</a:t>
            </a:r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zachowanie zdrowia</a:t>
            </a:r>
          </a:p>
          <a:p>
            <a:pPr>
              <a:defRPr/>
            </a:pP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Ludowy</a:t>
            </a:r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spontanicznie tworzone style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49157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22305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0380"/>
            <a:ext cx="77771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ytuł 1"/>
          <p:cNvSpPr>
            <a:spLocks noGrp="1"/>
          </p:cNvSpPr>
          <p:nvPr>
            <p:ph type="title"/>
          </p:nvPr>
        </p:nvSpPr>
        <p:spPr>
          <a:xfrm>
            <a:off x="755576" y="394632"/>
            <a:ext cx="7467600" cy="769938"/>
          </a:xfrm>
        </p:spPr>
        <p:txBody>
          <a:bodyPr/>
          <a:lstStyle/>
          <a:p>
            <a:r>
              <a:rPr lang="pl-PL" altLang="pl-PL" dirty="0" smtClean="0"/>
              <a:t>Lecący Żuraw</a:t>
            </a:r>
          </a:p>
        </p:txBody>
      </p:sp>
      <p:sp>
        <p:nvSpPr>
          <p:cNvPr id="50180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268760"/>
            <a:ext cx="6967612" cy="4536728"/>
          </a:xfrm>
        </p:spPr>
        <p:txBody>
          <a:bodyPr>
            <a:normAutofit lnSpcReduction="10000"/>
          </a:bodyPr>
          <a:lstStyle/>
          <a:p>
            <a:r>
              <a:rPr lang="pl-PL" altLang="pl-PL" sz="2800" dirty="0" smtClean="0"/>
              <a:t>Powstał współcześnie ( lata 80-te)</a:t>
            </a:r>
          </a:p>
          <a:p>
            <a:r>
              <a:rPr lang="pl-PL" altLang="pl-PL" sz="2800" dirty="0" smtClean="0"/>
              <a:t>Fizycznie działa na wszystkie stawy</a:t>
            </a:r>
          </a:p>
          <a:p>
            <a:r>
              <a:rPr lang="pl-PL" altLang="pl-PL" sz="2800" dirty="0" smtClean="0"/>
              <a:t>Odwraca skutki współczesnego stylu życia</a:t>
            </a:r>
          </a:p>
          <a:p>
            <a:r>
              <a:rPr lang="pl-PL" altLang="pl-PL" sz="2800" dirty="0" smtClean="0"/>
              <a:t>Otwiera wszystkie </a:t>
            </a:r>
            <a:r>
              <a:rPr lang="pl-PL" altLang="pl-PL" sz="2800" dirty="0" err="1" smtClean="0"/>
              <a:t>meridiany</a:t>
            </a:r>
            <a:endParaRPr lang="pl-PL" altLang="pl-PL" sz="2800" dirty="0" smtClean="0"/>
          </a:p>
          <a:p>
            <a:r>
              <a:rPr lang="pl-PL" altLang="pl-PL" sz="2800" dirty="0" smtClean="0"/>
              <a:t>Wycisza umysł, poprawia koncentrację</a:t>
            </a:r>
          </a:p>
          <a:p>
            <a:r>
              <a:rPr lang="pl-PL" altLang="pl-PL" sz="2800" dirty="0" smtClean="0"/>
              <a:t>Poprawia ilość i krążenie energii</a:t>
            </a:r>
          </a:p>
          <a:p>
            <a:r>
              <a:rPr lang="pl-PL" altLang="pl-PL" sz="2800" dirty="0" smtClean="0"/>
              <a:t>Ułatwia nawiązanie więzi społecznych</a:t>
            </a:r>
          </a:p>
          <a:p>
            <a:endParaRPr lang="pl-PL" altLang="pl-PL" dirty="0" smtClean="0"/>
          </a:p>
        </p:txBody>
      </p:sp>
      <p:sp>
        <p:nvSpPr>
          <p:cNvPr id="50181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12166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title"/>
          </p:nvPr>
        </p:nvSpPr>
        <p:spPr>
          <a:xfrm>
            <a:off x="1259632" y="1158981"/>
            <a:ext cx="7467600" cy="769937"/>
          </a:xfrm>
        </p:spPr>
        <p:txBody>
          <a:bodyPr/>
          <a:lstStyle/>
          <a:p>
            <a:r>
              <a:rPr lang="pl-PL" altLang="pl-PL" dirty="0" smtClean="0"/>
              <a:t>Lecący Żuraw</a:t>
            </a:r>
          </a:p>
        </p:txBody>
      </p:sp>
      <p:sp>
        <p:nvSpPr>
          <p:cNvPr id="5120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altLang="pl-PL" sz="2800" dirty="0" smtClean="0"/>
              <a:t>Jest efektem współpracy:</a:t>
            </a:r>
          </a:p>
          <a:p>
            <a:pPr lvl="1"/>
            <a:r>
              <a:rPr lang="pl-PL" altLang="pl-PL" sz="2800" dirty="0" smtClean="0"/>
              <a:t>Ciężko chorego gruźlika </a:t>
            </a:r>
            <a:r>
              <a:rPr lang="pl-PL" altLang="pl-PL" sz="2800" dirty="0" err="1" smtClean="0"/>
              <a:t>Zhao</a:t>
            </a:r>
            <a:r>
              <a:rPr lang="pl-PL" altLang="pl-PL" sz="2800" dirty="0" smtClean="0"/>
              <a:t> </a:t>
            </a:r>
            <a:r>
              <a:rPr lang="pl-PL" altLang="pl-PL" sz="2800" dirty="0" err="1" smtClean="0"/>
              <a:t>Jinxiang</a:t>
            </a:r>
            <a:endParaRPr lang="pl-PL" altLang="pl-PL" sz="2800" dirty="0" smtClean="0"/>
          </a:p>
          <a:p>
            <a:pPr lvl="1"/>
            <a:r>
              <a:rPr lang="pl-PL" altLang="pl-PL" sz="2800" dirty="0" smtClean="0"/>
              <a:t>Lekarza, mistrza </a:t>
            </a:r>
            <a:r>
              <a:rPr lang="pl-PL" altLang="pl-PL" sz="2800" dirty="0" err="1" smtClean="0"/>
              <a:t>qigong</a:t>
            </a:r>
            <a:r>
              <a:rPr lang="pl-PL" altLang="pl-PL" sz="2800" dirty="0" smtClean="0"/>
              <a:t> He </a:t>
            </a:r>
            <a:r>
              <a:rPr lang="pl-PL" altLang="pl-PL" sz="2800" dirty="0" err="1" smtClean="0"/>
              <a:t>Ming</a:t>
            </a:r>
            <a:endParaRPr lang="pl-PL" altLang="pl-PL" sz="2800" dirty="0" smtClean="0"/>
          </a:p>
          <a:p>
            <a:pPr lvl="1"/>
            <a:r>
              <a:rPr lang="pl-PL" altLang="pl-PL" sz="2800" dirty="0" smtClean="0"/>
              <a:t>Prof. </a:t>
            </a:r>
            <a:r>
              <a:rPr lang="pl-PL" altLang="pl-PL" sz="2800" dirty="0" err="1" smtClean="0"/>
              <a:t>Liu</a:t>
            </a:r>
            <a:r>
              <a:rPr lang="pl-PL" altLang="pl-PL" sz="2800" dirty="0" smtClean="0"/>
              <a:t> </a:t>
            </a:r>
            <a:r>
              <a:rPr lang="pl-PL" altLang="pl-PL" sz="2800" dirty="0" err="1" smtClean="0"/>
              <a:t>Zhongchun</a:t>
            </a:r>
            <a:endParaRPr lang="pl-PL" altLang="pl-PL" sz="2800" dirty="0" smtClean="0"/>
          </a:p>
          <a:p>
            <a:r>
              <a:rPr lang="pl-PL" altLang="pl-PL" sz="2800" dirty="0" smtClean="0"/>
              <a:t>Kształtowany również w Polsce</a:t>
            </a:r>
          </a:p>
        </p:txBody>
      </p:sp>
      <p:sp>
        <p:nvSpPr>
          <p:cNvPr id="51204" name="Symbol zastępczy stopki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smtClean="0">
                <a:latin typeface="Times New Roman" panose="02020603050405020304" pitchFamily="18" charset="0"/>
              </a:rPr>
              <a:t>Janusz Wyrwalski</a:t>
            </a:r>
          </a:p>
        </p:txBody>
      </p:sp>
    </p:spTree>
    <p:extLst>
      <p:ext uri="{BB962C8B-B14F-4D97-AF65-F5344CB8AC3E}">
        <p14:creationId xmlns:p14="http://schemas.microsoft.com/office/powerpoint/2010/main" val="21410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143000"/>
          </a:xfrm>
        </p:spPr>
        <p:txBody>
          <a:bodyPr/>
          <a:lstStyle/>
          <a:p>
            <a:r>
              <a:rPr lang="pl-PL" dirty="0" smtClean="0"/>
              <a:t>Prof.. </a:t>
            </a:r>
            <a:r>
              <a:rPr lang="pl-PL" dirty="0" err="1" smtClean="0"/>
              <a:t>Liu</a:t>
            </a:r>
            <a:r>
              <a:rPr lang="pl-PL" dirty="0" smtClean="0"/>
              <a:t> </a:t>
            </a:r>
            <a:r>
              <a:rPr lang="pl-PL" dirty="0" err="1" smtClean="0"/>
              <a:t>Zhongchun</a:t>
            </a:r>
            <a:endParaRPr lang="pl-PL" dirty="0"/>
          </a:p>
        </p:txBody>
      </p:sp>
      <p:sp>
        <p:nvSpPr>
          <p:cNvPr id="5222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716016" y="6056315"/>
            <a:ext cx="3502152" cy="365125"/>
          </a:xfrm>
          <a:noFill/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­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dirty="0" smtClean="0">
                <a:latin typeface="Times New Roman" panose="02020603050405020304" pitchFamily="18" charset="0"/>
              </a:rPr>
              <a:t>Janusz Wyrwalski</a:t>
            </a:r>
          </a:p>
        </p:txBody>
      </p:sp>
      <p:pic>
        <p:nvPicPr>
          <p:cNvPr id="52226" name="Symbol zastępczy zawartości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2662" y="191992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8489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Czym jest reakcja stresowa?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3" y="2323652"/>
            <a:ext cx="3960556" cy="3508977"/>
          </a:xfrm>
        </p:spPr>
        <p:txBody>
          <a:bodyPr/>
          <a:lstStyle/>
          <a:p>
            <a:r>
              <a:rPr lang="pl-PL" dirty="0" smtClean="0"/>
              <a:t>To </a:t>
            </a:r>
            <a:r>
              <a:rPr lang="pl-PL" u="sng" dirty="0" smtClean="0">
                <a:solidFill>
                  <a:srgbClr val="002060"/>
                </a:solidFill>
              </a:rPr>
              <a:t>naturalny</a:t>
            </a:r>
            <a:r>
              <a:rPr lang="pl-PL" dirty="0" smtClean="0"/>
              <a:t>, ewolucyjnie ukształtowany mechanizm obronny</a:t>
            </a:r>
          </a:p>
          <a:p>
            <a:r>
              <a:rPr lang="pl-PL" dirty="0" smtClean="0"/>
              <a:t>Jest całkowicie </a:t>
            </a:r>
            <a:r>
              <a:rPr lang="pl-PL" u="sng" dirty="0" smtClean="0">
                <a:solidFill>
                  <a:srgbClr val="FF0000"/>
                </a:solidFill>
              </a:rPr>
              <a:t>nieunikniony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w</a:t>
            </a:r>
          </a:p>
          <a:p>
            <a:pPr marL="68580" indent="0">
              <a:buNone/>
            </a:pPr>
            <a:r>
              <a:rPr lang="pl-PL" dirty="0" smtClean="0"/>
              <a:t>    naszym życiu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91" y="2132856"/>
            <a:ext cx="3779190" cy="2592288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2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Reakcja stresowa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pl-PL" dirty="0" smtClean="0"/>
              <a:t>Stres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stanowi zagrożenia </a:t>
            </a:r>
            <a:r>
              <a:rPr lang="pl-PL" dirty="0" smtClean="0"/>
              <a:t>dla życia, o ile przebiega zgodnie z naturalnym biologicznym algorytmem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5" y="3501008"/>
            <a:ext cx="4048454" cy="2694062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7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8" y="2285665"/>
            <a:ext cx="2124348" cy="154498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Przebieg reakcji stresowej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563888" y="2492896"/>
            <a:ext cx="1455848" cy="3693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l-PL" dirty="0" smtClean="0"/>
              <a:t>mobilizacja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940152" y="4149080"/>
            <a:ext cx="830677" cy="3693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akcja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051720" y="4518412"/>
            <a:ext cx="1580882" cy="3693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regeneracja</a:t>
            </a:r>
            <a:endParaRPr lang="pl-PL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Wygięta strzałka 7"/>
          <p:cNvSpPr/>
          <p:nvPr/>
        </p:nvSpPr>
        <p:spPr>
          <a:xfrm rot="19293409">
            <a:off x="2373234" y="3206700"/>
            <a:ext cx="1388477" cy="823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48" y="2234937"/>
            <a:ext cx="1270108" cy="164643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42" y="4915663"/>
            <a:ext cx="1918410" cy="1465665"/>
          </a:xfrm>
          <a:prstGeom prst="rect">
            <a:avLst/>
          </a:prstGeom>
        </p:spPr>
      </p:pic>
      <p:sp>
        <p:nvSpPr>
          <p:cNvPr id="11" name="Wygięta strzałka 10"/>
          <p:cNvSpPr/>
          <p:nvPr/>
        </p:nvSpPr>
        <p:spPr>
          <a:xfrm rot="5400000">
            <a:off x="5594013" y="2927811"/>
            <a:ext cx="1388477" cy="823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Strzałka w prawo 11"/>
          <p:cNvSpPr/>
          <p:nvPr/>
        </p:nvSpPr>
        <p:spPr>
          <a:xfrm rot="10216869">
            <a:off x="4408800" y="4333746"/>
            <a:ext cx="117131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Janusz Wyrwalski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3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375</TotalTime>
  <Words>1346</Words>
  <Application>Microsoft Office PowerPoint</Application>
  <PresentationFormat>Pokaz na ekranie (4:3)</PresentationFormat>
  <Paragraphs>337</Paragraphs>
  <Slides>64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2" baseType="lpstr">
      <vt:lpstr>Arial</vt:lpstr>
      <vt:lpstr>Calibri</vt:lpstr>
      <vt:lpstr>Century Gothic</vt:lpstr>
      <vt:lpstr>Times New Roman</vt:lpstr>
      <vt:lpstr>Wingdings</vt:lpstr>
      <vt:lpstr>Wingdings 2</vt:lpstr>
      <vt:lpstr>Austin</vt:lpstr>
      <vt:lpstr>Clip</vt:lpstr>
      <vt:lpstr>Oswoić stres</vt:lpstr>
      <vt:lpstr>Współczesny świat…</vt:lpstr>
      <vt:lpstr>Rezultat?</vt:lpstr>
      <vt:lpstr>Ideał?</vt:lpstr>
      <vt:lpstr>Równowaga?!</vt:lpstr>
      <vt:lpstr>stres</vt:lpstr>
      <vt:lpstr>Czym jest reakcja stresowa?</vt:lpstr>
      <vt:lpstr>Reakcja stresowa</vt:lpstr>
      <vt:lpstr>Przebieg reakcji stresowej</vt:lpstr>
      <vt:lpstr>mobilizacja</vt:lpstr>
      <vt:lpstr>mobilizacja</vt:lpstr>
      <vt:lpstr>Mobilizacja cd</vt:lpstr>
      <vt:lpstr>Akcja</vt:lpstr>
      <vt:lpstr>regeneracja</vt:lpstr>
      <vt:lpstr>Warunek regeneracji</vt:lpstr>
      <vt:lpstr>Ostry stres=odświeżenie</vt:lpstr>
      <vt:lpstr>Zatrzymana energia</vt:lpstr>
      <vt:lpstr>Zatrzymana energia</vt:lpstr>
      <vt:lpstr>Zatrzymana energia</vt:lpstr>
      <vt:lpstr>Regeneracja organizmu jest możliwa tylko  po odreagowaniu!!!</vt:lpstr>
      <vt:lpstr>Pętla implozji</vt:lpstr>
      <vt:lpstr>Wypalenie organizmu</vt:lpstr>
      <vt:lpstr>Program 8 razy O</vt:lpstr>
      <vt:lpstr>odreagowanie</vt:lpstr>
      <vt:lpstr>odreagowanie</vt:lpstr>
      <vt:lpstr>Oparcie w sobie</vt:lpstr>
      <vt:lpstr>obecność</vt:lpstr>
      <vt:lpstr>obecność</vt:lpstr>
      <vt:lpstr>3 w jednym</vt:lpstr>
      <vt:lpstr>Choroba wg medycyny Chińskiej</vt:lpstr>
      <vt:lpstr>Zdrowie?</vt:lpstr>
      <vt:lpstr>Leczenie wg. Chińczyków</vt:lpstr>
      <vt:lpstr>Leczenie wg. Chińczyków</vt:lpstr>
      <vt:lpstr>Zdrowie jest stanem naturalnym</vt:lpstr>
      <vt:lpstr>QI</vt:lpstr>
      <vt:lpstr>Skąd pochodzi energia życiowa?</vt:lpstr>
      <vt:lpstr>Kanały i punkty</vt:lpstr>
      <vt:lpstr>Dan Tian</vt:lpstr>
      <vt:lpstr>Dan Tian</vt:lpstr>
      <vt:lpstr>Dan Tian</vt:lpstr>
      <vt:lpstr>Dan Tian</vt:lpstr>
      <vt:lpstr>Meridiany</vt:lpstr>
      <vt:lpstr>Dumai </vt:lpstr>
      <vt:lpstr>Ren mai</vt:lpstr>
      <vt:lpstr>Dai mai</vt:lpstr>
      <vt:lpstr>Punkty energetyczne</vt:lpstr>
      <vt:lpstr>Punkty głowy</vt:lpstr>
      <vt:lpstr>Punkty c.d.</vt:lpstr>
      <vt:lpstr>Punkty c.d.</vt:lpstr>
      <vt:lpstr>Punkty - dokończenie</vt:lpstr>
      <vt:lpstr>Akupunktura a Qigong</vt:lpstr>
      <vt:lpstr>Umiejscowienie</vt:lpstr>
      <vt:lpstr>W takim razie GDZIE znajdują się opisywane przez Chińczyków kanały punkty i zbiorniki?</vt:lpstr>
      <vt:lpstr>Współczesne badania</vt:lpstr>
      <vt:lpstr>Współczesne badania</vt:lpstr>
      <vt:lpstr>Współczesne badania</vt:lpstr>
      <vt:lpstr>Najnowsze prace</vt:lpstr>
      <vt:lpstr>Tkanka łączna</vt:lpstr>
      <vt:lpstr>qigong</vt:lpstr>
      <vt:lpstr>Jak powstał Qigong?</vt:lpstr>
      <vt:lpstr>Rodzaje i style</vt:lpstr>
      <vt:lpstr>Lecący Żuraw</vt:lpstr>
      <vt:lpstr>Lecący Żuraw</vt:lpstr>
      <vt:lpstr>Prof.. Liu Zhongchun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Oswoić stres</dc:title>
  <dc:creator>Janusz Wyrwalski</dc:creator>
  <cp:lastModifiedBy>Konto Microsoft</cp:lastModifiedBy>
  <cp:revision>37</cp:revision>
  <dcterms:created xsi:type="dcterms:W3CDTF">2019-02-12T15:15:15Z</dcterms:created>
  <dcterms:modified xsi:type="dcterms:W3CDTF">2020-04-10T09:16:52Z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